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4" r:id="rId3"/>
    <p:sldId id="258" r:id="rId4"/>
    <p:sldId id="275" r:id="rId5"/>
    <p:sldId id="260" r:id="rId6"/>
    <p:sldId id="276" r:id="rId7"/>
    <p:sldId id="266" r:id="rId8"/>
    <p:sldId id="268" r:id="rId9"/>
    <p:sldId id="270" r:id="rId10"/>
    <p:sldId id="272" r:id="rId11"/>
    <p:sldId id="27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acher" initials="M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618" autoAdjust="0"/>
    <p:restoredTop sz="82771" autoAdjust="0"/>
  </p:normalViewPr>
  <p:slideViewPr>
    <p:cSldViewPr>
      <p:cViewPr>
        <p:scale>
          <a:sx n="66" d="100"/>
          <a:sy n="66" d="100"/>
        </p:scale>
        <p:origin x="-1272" y="-7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143DEB-84C2-468B-B654-3C0BFAE116A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IE"/>
        </a:p>
      </dgm:t>
    </dgm:pt>
    <dgm:pt modelId="{484CC7EA-6B13-4ACD-B017-CF234EDDDC92}">
      <dgm:prSet/>
      <dgm:spPr/>
      <dgm:t>
        <a:bodyPr/>
        <a:lstStyle/>
        <a:p>
          <a:pPr rtl="0"/>
          <a:endParaRPr lang="en-IE" dirty="0"/>
        </a:p>
      </dgm:t>
    </dgm:pt>
    <dgm:pt modelId="{B8F60F1C-5201-4E82-BCC0-62B0AFF77916}" type="parTrans" cxnId="{6C0266A6-AC18-460F-953B-01BDE7D0A5C0}">
      <dgm:prSet/>
      <dgm:spPr/>
      <dgm:t>
        <a:bodyPr/>
        <a:lstStyle/>
        <a:p>
          <a:endParaRPr lang="en-IE"/>
        </a:p>
      </dgm:t>
    </dgm:pt>
    <dgm:pt modelId="{72A34C97-5A10-4BEB-A92E-E3A9F29D8322}" type="sibTrans" cxnId="{6C0266A6-AC18-460F-953B-01BDE7D0A5C0}">
      <dgm:prSet/>
      <dgm:spPr/>
      <dgm:t>
        <a:bodyPr/>
        <a:lstStyle/>
        <a:p>
          <a:endParaRPr lang="en-IE"/>
        </a:p>
      </dgm:t>
    </dgm:pt>
    <dgm:pt modelId="{5E0E81E7-1E12-4766-A7C1-FDBA37C2BB5B}">
      <dgm:prSet/>
      <dgm:spPr/>
      <dgm:t>
        <a:bodyPr/>
        <a:lstStyle/>
        <a:p>
          <a:pPr rtl="0"/>
          <a:endParaRPr lang="en-IE" dirty="0"/>
        </a:p>
      </dgm:t>
    </dgm:pt>
    <dgm:pt modelId="{F7302A6D-1E6F-4BAE-97FD-31E0E1248965}" type="parTrans" cxnId="{06CCCCC0-4E42-4DAD-8C66-10200B0ABE92}">
      <dgm:prSet/>
      <dgm:spPr/>
      <dgm:t>
        <a:bodyPr/>
        <a:lstStyle/>
        <a:p>
          <a:endParaRPr lang="en-IE"/>
        </a:p>
      </dgm:t>
    </dgm:pt>
    <dgm:pt modelId="{963E60EA-E24B-462A-88DC-584771EF9ABB}" type="sibTrans" cxnId="{06CCCCC0-4E42-4DAD-8C66-10200B0ABE92}">
      <dgm:prSet/>
      <dgm:spPr/>
      <dgm:t>
        <a:bodyPr/>
        <a:lstStyle/>
        <a:p>
          <a:endParaRPr lang="en-IE"/>
        </a:p>
      </dgm:t>
    </dgm:pt>
    <dgm:pt modelId="{FAD0EF48-E33C-4B04-B3A3-B49BB5673B7D}">
      <dgm:prSet custT="1"/>
      <dgm:spPr/>
      <dgm:t>
        <a:bodyPr/>
        <a:lstStyle/>
        <a:p>
          <a:r>
            <a:rPr lang="en-IE" sz="1800" dirty="0" smtClean="0"/>
            <a:t>strong search capabilities,  rich interaction </a:t>
          </a:r>
          <a:endParaRPr lang="en-IE" sz="1800" dirty="0"/>
        </a:p>
      </dgm:t>
    </dgm:pt>
    <dgm:pt modelId="{F36EB373-4DEA-47D1-B897-B3F2B4B37448}" type="parTrans" cxnId="{73684269-2A37-46A8-9545-B7B3DCF7672C}">
      <dgm:prSet/>
      <dgm:spPr/>
      <dgm:t>
        <a:bodyPr/>
        <a:lstStyle/>
        <a:p>
          <a:endParaRPr lang="en-IE"/>
        </a:p>
      </dgm:t>
    </dgm:pt>
    <dgm:pt modelId="{FBE9C340-EAC9-471C-A27A-BC7D7CC766C5}" type="sibTrans" cxnId="{73684269-2A37-46A8-9545-B7B3DCF7672C}">
      <dgm:prSet/>
      <dgm:spPr/>
      <dgm:t>
        <a:bodyPr/>
        <a:lstStyle/>
        <a:p>
          <a:endParaRPr lang="en-IE"/>
        </a:p>
      </dgm:t>
    </dgm:pt>
    <dgm:pt modelId="{C533EE48-171A-4A56-A6D1-FEE6065A55C4}">
      <dgm:prSet custT="1"/>
      <dgm:spPr/>
      <dgm:t>
        <a:bodyPr/>
        <a:lstStyle/>
        <a:p>
          <a:r>
            <a:rPr lang="en-IE" sz="1800" dirty="0" smtClean="0"/>
            <a:t>performance-based assessment </a:t>
          </a:r>
          <a:endParaRPr lang="en-IE" sz="1800" dirty="0"/>
        </a:p>
      </dgm:t>
    </dgm:pt>
    <dgm:pt modelId="{8299BDFE-D62E-409C-9295-BB35A97406A0}" type="parTrans" cxnId="{0F3B13EF-9B47-4010-BB75-C69CBBEB2997}">
      <dgm:prSet/>
      <dgm:spPr/>
      <dgm:t>
        <a:bodyPr/>
        <a:lstStyle/>
        <a:p>
          <a:endParaRPr lang="en-IE"/>
        </a:p>
      </dgm:t>
    </dgm:pt>
    <dgm:pt modelId="{DF61A6D2-B525-426D-BF42-5B4BA2100D37}" type="sibTrans" cxnId="{0F3B13EF-9B47-4010-BB75-C69CBBEB2997}">
      <dgm:prSet/>
      <dgm:spPr/>
      <dgm:t>
        <a:bodyPr/>
        <a:lstStyle/>
        <a:p>
          <a:endParaRPr lang="en-IE"/>
        </a:p>
      </dgm:t>
    </dgm:pt>
    <dgm:pt modelId="{41D77045-C89F-40B8-AF6F-E5225DC6D1B3}">
      <dgm:prSet custT="1"/>
      <dgm:spPr/>
      <dgm:t>
        <a:bodyPr/>
        <a:lstStyle/>
        <a:p>
          <a:r>
            <a:rPr lang="en-IE" sz="1800" dirty="0" smtClean="0"/>
            <a:t>accessible resources wherever you are</a:t>
          </a:r>
          <a:endParaRPr lang="en-IE" sz="1800" dirty="0"/>
        </a:p>
      </dgm:t>
    </dgm:pt>
    <dgm:pt modelId="{CF670E35-D740-41CA-B34A-CC919240A637}" type="parTrans" cxnId="{B1033F7B-1AD7-49D6-82C0-D974117E862D}">
      <dgm:prSet/>
      <dgm:spPr/>
      <dgm:t>
        <a:bodyPr/>
        <a:lstStyle/>
        <a:p>
          <a:endParaRPr lang="en-IE"/>
        </a:p>
      </dgm:t>
    </dgm:pt>
    <dgm:pt modelId="{E5615333-79A8-4237-93F1-CABCE0642A55}" type="sibTrans" cxnId="{B1033F7B-1AD7-49D6-82C0-D974117E862D}">
      <dgm:prSet/>
      <dgm:spPr/>
      <dgm:t>
        <a:bodyPr/>
        <a:lstStyle/>
        <a:p>
          <a:endParaRPr lang="en-IE"/>
        </a:p>
      </dgm:t>
    </dgm:pt>
    <dgm:pt modelId="{327EA68B-4A00-4A62-8D96-449B50BD697C}">
      <dgm:prSet custT="1"/>
      <dgm:spPr/>
      <dgm:t>
        <a:bodyPr/>
        <a:lstStyle/>
        <a:p>
          <a:r>
            <a:rPr lang="en-IE" sz="1800" dirty="0" smtClean="0"/>
            <a:t>powerful support for effective learning </a:t>
          </a:r>
          <a:endParaRPr lang="en-IE" sz="1800" dirty="0"/>
        </a:p>
      </dgm:t>
    </dgm:pt>
    <dgm:pt modelId="{7292A2BF-CF6D-445E-B1D1-9DB91D6938EC}" type="parTrans" cxnId="{BF2A1D29-B13C-462C-9EC8-6FB18FE16725}">
      <dgm:prSet/>
      <dgm:spPr/>
      <dgm:t>
        <a:bodyPr/>
        <a:lstStyle/>
        <a:p>
          <a:endParaRPr lang="en-IE"/>
        </a:p>
      </dgm:t>
    </dgm:pt>
    <dgm:pt modelId="{C0386A03-C84F-4C26-839D-A9A38D78DEAA}" type="sibTrans" cxnId="{BF2A1D29-B13C-462C-9EC8-6FB18FE16725}">
      <dgm:prSet/>
      <dgm:spPr/>
      <dgm:t>
        <a:bodyPr/>
        <a:lstStyle/>
        <a:p>
          <a:endParaRPr lang="en-IE"/>
        </a:p>
      </dgm:t>
    </dgm:pt>
    <dgm:pt modelId="{86C90DDC-DCDC-4179-8D74-40928A7EB273}">
      <dgm:prSet/>
      <dgm:spPr/>
      <dgm:t>
        <a:bodyPr/>
        <a:lstStyle/>
        <a:p>
          <a:endParaRPr lang="en-IE" sz="1200" dirty="0"/>
        </a:p>
      </dgm:t>
    </dgm:pt>
    <dgm:pt modelId="{6C3EBDF8-822B-48FD-AB37-27A37EE942EF}" type="parTrans" cxnId="{E03B488A-90EE-4B15-ACBD-D20BFB002645}">
      <dgm:prSet/>
      <dgm:spPr/>
      <dgm:t>
        <a:bodyPr/>
        <a:lstStyle/>
        <a:p>
          <a:endParaRPr lang="en-IE"/>
        </a:p>
      </dgm:t>
    </dgm:pt>
    <dgm:pt modelId="{D4EF94C0-3FA7-4124-BCB3-535D7CD045CC}" type="sibTrans" cxnId="{E03B488A-90EE-4B15-ACBD-D20BFB002645}">
      <dgm:prSet/>
      <dgm:spPr/>
      <dgm:t>
        <a:bodyPr/>
        <a:lstStyle/>
        <a:p>
          <a:endParaRPr lang="en-IE"/>
        </a:p>
      </dgm:t>
    </dgm:pt>
    <dgm:pt modelId="{400FC5A3-EC74-44A0-8031-6408677A0996}">
      <dgm:prSet custT="1"/>
      <dgm:spPr/>
      <dgm:t>
        <a:bodyPr/>
        <a:lstStyle/>
        <a:p>
          <a:r>
            <a:rPr lang="en-IE" sz="1800" dirty="0" smtClean="0"/>
            <a:t>The intersection of mobile technologies  and learning </a:t>
          </a:r>
          <a:endParaRPr lang="en-IE" sz="1800" dirty="0"/>
        </a:p>
      </dgm:t>
    </dgm:pt>
    <dgm:pt modelId="{1F4E5EA0-71B5-46F1-A53F-63034EBB56B1}" type="sibTrans" cxnId="{2C4F13D7-2175-4BD8-AC15-0AC1BD1B62BA}">
      <dgm:prSet/>
      <dgm:spPr/>
      <dgm:t>
        <a:bodyPr/>
        <a:lstStyle/>
        <a:p>
          <a:endParaRPr lang="en-IE"/>
        </a:p>
      </dgm:t>
    </dgm:pt>
    <dgm:pt modelId="{29B4F369-63E0-4819-B485-FB3D71EEABD4}" type="parTrans" cxnId="{2C4F13D7-2175-4BD8-AC15-0AC1BD1B62BA}">
      <dgm:prSet/>
      <dgm:spPr/>
      <dgm:t>
        <a:bodyPr/>
        <a:lstStyle/>
        <a:p>
          <a:endParaRPr lang="en-IE"/>
        </a:p>
      </dgm:t>
    </dgm:pt>
    <dgm:pt modelId="{CC434A1B-AA5B-4F47-A760-8573504B275C}">
      <dgm:prSet/>
      <dgm:spPr/>
      <dgm:t>
        <a:bodyPr/>
        <a:lstStyle/>
        <a:p>
          <a:pPr rtl="0"/>
          <a:endParaRPr lang="en-IE" dirty="0"/>
        </a:p>
      </dgm:t>
    </dgm:pt>
    <dgm:pt modelId="{39BE1CF9-75F4-4772-8851-D139B21DDD52}" type="sibTrans" cxnId="{4A08AE56-7FAF-467E-8030-FEEB0314E72A}">
      <dgm:prSet/>
      <dgm:spPr/>
      <dgm:t>
        <a:bodyPr/>
        <a:lstStyle/>
        <a:p>
          <a:endParaRPr lang="en-IE"/>
        </a:p>
      </dgm:t>
    </dgm:pt>
    <dgm:pt modelId="{C40C83DD-B8EE-4E6C-A3D3-AA9BAEC55406}" type="parTrans" cxnId="{4A08AE56-7FAF-467E-8030-FEEB0314E72A}">
      <dgm:prSet/>
      <dgm:spPr/>
      <dgm:t>
        <a:bodyPr/>
        <a:lstStyle/>
        <a:p>
          <a:endParaRPr lang="en-IE"/>
        </a:p>
      </dgm:t>
    </dgm:pt>
    <dgm:pt modelId="{9EEDC33A-ABBD-454B-92DD-BF6EE4306384}">
      <dgm:prSet custT="1"/>
      <dgm:spPr/>
      <dgm:t>
        <a:bodyPr/>
        <a:lstStyle/>
        <a:p>
          <a:r>
            <a:rPr lang="en-IE" sz="1800" dirty="0" smtClean="0"/>
            <a:t>eLearning independent of location in time or space</a:t>
          </a:r>
          <a:endParaRPr lang="en-IE" sz="1800" dirty="0"/>
        </a:p>
      </dgm:t>
    </dgm:pt>
    <dgm:pt modelId="{8D686C3E-6C5D-4B77-AB8F-24179F3DC432}" type="sibTrans" cxnId="{961891F9-EEA3-47E1-852B-DC3CAB556ACA}">
      <dgm:prSet/>
      <dgm:spPr/>
      <dgm:t>
        <a:bodyPr/>
        <a:lstStyle/>
        <a:p>
          <a:endParaRPr lang="en-IE"/>
        </a:p>
      </dgm:t>
    </dgm:pt>
    <dgm:pt modelId="{E13AB7B9-E828-4DCA-BF92-C4B946660EDC}" type="parTrans" cxnId="{961891F9-EEA3-47E1-852B-DC3CAB556ACA}">
      <dgm:prSet/>
      <dgm:spPr/>
      <dgm:t>
        <a:bodyPr/>
        <a:lstStyle/>
        <a:p>
          <a:endParaRPr lang="en-IE"/>
        </a:p>
      </dgm:t>
    </dgm:pt>
    <dgm:pt modelId="{FC87CB6B-00F7-48E3-AFD0-8D4F4B53A6D5}">
      <dgm:prSet/>
      <dgm:spPr/>
      <dgm:t>
        <a:bodyPr/>
        <a:lstStyle/>
        <a:p>
          <a:endParaRPr lang="en-IE" sz="1200" dirty="0"/>
        </a:p>
      </dgm:t>
    </dgm:pt>
    <dgm:pt modelId="{81D2B360-D5E1-4A3D-ACEA-E495631BA643}" type="parTrans" cxnId="{A3FE52A2-711B-4B8C-8E74-985DC76C613A}">
      <dgm:prSet/>
      <dgm:spPr/>
    </dgm:pt>
    <dgm:pt modelId="{1BA2D969-D059-44EE-A9EA-F25FEDEC3FA6}" type="sibTrans" cxnId="{A3FE52A2-711B-4B8C-8E74-985DC76C613A}">
      <dgm:prSet/>
      <dgm:spPr/>
    </dgm:pt>
    <dgm:pt modelId="{E6788E74-E698-4DD0-8688-1E66C08A9CC2}">
      <dgm:prSet custT="1"/>
      <dgm:spPr/>
      <dgm:t>
        <a:bodyPr/>
        <a:lstStyle/>
        <a:p>
          <a:r>
            <a:rPr lang="en-IE" sz="1800" dirty="0" smtClean="0"/>
            <a:t>Adaptive and flexible in character</a:t>
          </a:r>
          <a:endParaRPr lang="en-IE" sz="1800" dirty="0"/>
        </a:p>
      </dgm:t>
    </dgm:pt>
    <dgm:pt modelId="{EAB05CD8-E7C4-4B4A-8542-0014EAC29E98}" type="parTrans" cxnId="{97BDE15F-7742-4765-8720-B174F45B652F}">
      <dgm:prSet/>
      <dgm:spPr/>
    </dgm:pt>
    <dgm:pt modelId="{66C7AF86-94AD-4DD1-93FC-ACE2531F29C7}" type="sibTrans" cxnId="{97BDE15F-7742-4765-8720-B174F45B652F}">
      <dgm:prSet/>
      <dgm:spPr/>
    </dgm:pt>
    <dgm:pt modelId="{F1091AFA-A95C-41C3-B745-D196E95BD2A0}">
      <dgm:prSet custT="1"/>
      <dgm:spPr/>
      <dgm:t>
        <a:bodyPr/>
        <a:lstStyle/>
        <a:p>
          <a:endParaRPr lang="en-IE" sz="1800" dirty="0"/>
        </a:p>
      </dgm:t>
    </dgm:pt>
    <dgm:pt modelId="{E3549BE8-7A7D-465F-9E07-D9D58937A813}" type="parTrans" cxnId="{DE0E94D5-2472-4519-BF4C-BF9A26CCA704}">
      <dgm:prSet/>
      <dgm:spPr/>
    </dgm:pt>
    <dgm:pt modelId="{61443395-E05B-4B33-941C-80D82662ACAB}" type="sibTrans" cxnId="{DE0E94D5-2472-4519-BF4C-BF9A26CCA704}">
      <dgm:prSet/>
      <dgm:spPr/>
    </dgm:pt>
    <dgm:pt modelId="{0CB5104C-42F6-4CD8-926B-B69FD29175FE}">
      <dgm:prSet custT="1"/>
      <dgm:spPr/>
      <dgm:t>
        <a:bodyPr/>
        <a:lstStyle/>
        <a:p>
          <a:r>
            <a:rPr lang="en-IE" sz="1800" dirty="0" smtClean="0">
              <a:solidFill>
                <a:schemeClr val="tx1"/>
              </a:solidFill>
            </a:rPr>
            <a:t>(Canessa, E. &amp; Zennaro, M. 2010) </a:t>
          </a:r>
          <a:r>
            <a:rPr lang="en-IE" sz="1800" dirty="0" smtClean="0">
              <a:solidFill>
                <a:srgbClr val="FF0000"/>
              </a:solidFill>
            </a:rPr>
            <a:t> </a:t>
          </a:r>
          <a:endParaRPr lang="en-IE" sz="1800" dirty="0"/>
        </a:p>
      </dgm:t>
    </dgm:pt>
    <dgm:pt modelId="{C2BF702F-8395-44A4-90C7-BA0FF76E4E7C}" type="parTrans" cxnId="{9683A415-E095-449D-99A2-4DEB5BE24BE8}">
      <dgm:prSet/>
      <dgm:spPr/>
    </dgm:pt>
    <dgm:pt modelId="{58071E56-AD28-4010-91D8-00261C414148}" type="sibTrans" cxnId="{9683A415-E095-449D-99A2-4DEB5BE24BE8}">
      <dgm:prSet/>
      <dgm:spPr/>
    </dgm:pt>
    <dgm:pt modelId="{9A24C882-52ED-4983-8D11-79025048D79A}" type="pres">
      <dgm:prSet presAssocID="{27143DEB-84C2-468B-B654-3C0BFAE116A2}" presName="linearFlow" presStyleCnt="0">
        <dgm:presLayoutVars>
          <dgm:dir/>
          <dgm:animLvl val="lvl"/>
          <dgm:resizeHandles val="exact"/>
        </dgm:presLayoutVars>
      </dgm:prSet>
      <dgm:spPr/>
      <dgm:t>
        <a:bodyPr/>
        <a:lstStyle/>
        <a:p>
          <a:endParaRPr lang="en-IE"/>
        </a:p>
      </dgm:t>
    </dgm:pt>
    <dgm:pt modelId="{C2987FF2-A8A6-40DD-AB06-316E6B1F9A8E}" type="pres">
      <dgm:prSet presAssocID="{CC434A1B-AA5B-4F47-A760-8573504B275C}" presName="composite" presStyleCnt="0"/>
      <dgm:spPr/>
    </dgm:pt>
    <dgm:pt modelId="{7FFBE699-6655-4360-BEF5-DB3E30F9C6AE}" type="pres">
      <dgm:prSet presAssocID="{CC434A1B-AA5B-4F47-A760-8573504B275C}" presName="parentText" presStyleLbl="alignNode1" presStyleIdx="0" presStyleCnt="3">
        <dgm:presLayoutVars>
          <dgm:chMax val="1"/>
          <dgm:bulletEnabled val="1"/>
        </dgm:presLayoutVars>
      </dgm:prSet>
      <dgm:spPr/>
      <dgm:t>
        <a:bodyPr/>
        <a:lstStyle/>
        <a:p>
          <a:endParaRPr lang="en-IE"/>
        </a:p>
      </dgm:t>
    </dgm:pt>
    <dgm:pt modelId="{FC9FF3C5-C90B-4C9A-A884-673B9646F30A}" type="pres">
      <dgm:prSet presAssocID="{CC434A1B-AA5B-4F47-A760-8573504B275C}" presName="descendantText" presStyleLbl="alignAcc1" presStyleIdx="0" presStyleCnt="3" custAng="0" custScaleX="92709" custScaleY="122540" custLinFactNeighborX="-1929" custLinFactNeighborY="-144">
        <dgm:presLayoutVars>
          <dgm:bulletEnabled val="1"/>
        </dgm:presLayoutVars>
      </dgm:prSet>
      <dgm:spPr/>
      <dgm:t>
        <a:bodyPr/>
        <a:lstStyle/>
        <a:p>
          <a:endParaRPr lang="en-IE"/>
        </a:p>
      </dgm:t>
    </dgm:pt>
    <dgm:pt modelId="{40804D8A-6579-46BE-BD9D-27483E4EA923}" type="pres">
      <dgm:prSet presAssocID="{39BE1CF9-75F4-4772-8851-D139B21DDD52}" presName="sp" presStyleCnt="0"/>
      <dgm:spPr/>
    </dgm:pt>
    <dgm:pt modelId="{B878CD66-DD48-407D-9925-6E712BB0366D}" type="pres">
      <dgm:prSet presAssocID="{484CC7EA-6B13-4ACD-B017-CF234EDDDC92}" presName="composite" presStyleCnt="0"/>
      <dgm:spPr/>
    </dgm:pt>
    <dgm:pt modelId="{D92ED4F1-68C5-40A8-BAF7-5A5EA157BF86}" type="pres">
      <dgm:prSet presAssocID="{484CC7EA-6B13-4ACD-B017-CF234EDDDC92}" presName="parentText" presStyleLbl="alignNode1" presStyleIdx="1" presStyleCnt="3">
        <dgm:presLayoutVars>
          <dgm:chMax val="1"/>
          <dgm:bulletEnabled val="1"/>
        </dgm:presLayoutVars>
      </dgm:prSet>
      <dgm:spPr/>
      <dgm:t>
        <a:bodyPr/>
        <a:lstStyle/>
        <a:p>
          <a:endParaRPr lang="en-IE"/>
        </a:p>
      </dgm:t>
    </dgm:pt>
    <dgm:pt modelId="{18D4625B-AB85-4B81-8BB8-6E1F6E117C7D}" type="pres">
      <dgm:prSet presAssocID="{484CC7EA-6B13-4ACD-B017-CF234EDDDC92}" presName="descendantText" presStyleLbl="alignAcc1" presStyleIdx="1" presStyleCnt="3" custScaleX="94505" custScaleY="125673">
        <dgm:presLayoutVars>
          <dgm:bulletEnabled val="1"/>
        </dgm:presLayoutVars>
      </dgm:prSet>
      <dgm:spPr/>
      <dgm:t>
        <a:bodyPr/>
        <a:lstStyle/>
        <a:p>
          <a:endParaRPr lang="en-IE"/>
        </a:p>
      </dgm:t>
    </dgm:pt>
    <dgm:pt modelId="{9681DC56-85DC-4CB2-B2CE-962AEA26BA3A}" type="pres">
      <dgm:prSet presAssocID="{72A34C97-5A10-4BEB-A92E-E3A9F29D8322}" presName="sp" presStyleCnt="0"/>
      <dgm:spPr/>
    </dgm:pt>
    <dgm:pt modelId="{3222958D-FBF6-478A-9761-1954CA4E796C}" type="pres">
      <dgm:prSet presAssocID="{5E0E81E7-1E12-4766-A7C1-FDBA37C2BB5B}" presName="composite" presStyleCnt="0"/>
      <dgm:spPr/>
    </dgm:pt>
    <dgm:pt modelId="{8AD9C10B-3A1F-4A89-B72D-F1DF6F28D45D}" type="pres">
      <dgm:prSet presAssocID="{5E0E81E7-1E12-4766-A7C1-FDBA37C2BB5B}" presName="parentText" presStyleLbl="alignNode1" presStyleIdx="2" presStyleCnt="3">
        <dgm:presLayoutVars>
          <dgm:chMax val="1"/>
          <dgm:bulletEnabled val="1"/>
        </dgm:presLayoutVars>
      </dgm:prSet>
      <dgm:spPr/>
      <dgm:t>
        <a:bodyPr/>
        <a:lstStyle/>
        <a:p>
          <a:endParaRPr lang="en-IE"/>
        </a:p>
      </dgm:t>
    </dgm:pt>
    <dgm:pt modelId="{CB658574-E056-423E-BD02-DEA444C6D218}" type="pres">
      <dgm:prSet presAssocID="{5E0E81E7-1E12-4766-A7C1-FDBA37C2BB5B}" presName="descendantText" presStyleLbl="alignAcc1" presStyleIdx="2" presStyleCnt="3" custScaleX="93625" custScaleY="148598">
        <dgm:presLayoutVars>
          <dgm:bulletEnabled val="1"/>
        </dgm:presLayoutVars>
      </dgm:prSet>
      <dgm:spPr/>
      <dgm:t>
        <a:bodyPr/>
        <a:lstStyle/>
        <a:p>
          <a:endParaRPr lang="en-IE"/>
        </a:p>
      </dgm:t>
    </dgm:pt>
  </dgm:ptLst>
  <dgm:cxnLst>
    <dgm:cxn modelId="{E03B488A-90EE-4B15-ACBD-D20BFB002645}" srcId="{CC434A1B-AA5B-4F47-A760-8573504B275C}" destId="{86C90DDC-DCDC-4179-8D74-40928A7EB273}" srcOrd="4" destOrd="0" parTransId="{6C3EBDF8-822B-48FD-AB37-27A37EE942EF}" sibTransId="{D4EF94C0-3FA7-4124-BCB3-535D7CD045CC}"/>
    <dgm:cxn modelId="{E1166510-B7E4-4F75-9230-8C3AD67E1FFB}" type="presOf" srcId="{C533EE48-171A-4A56-A6D1-FEE6065A55C4}" destId="{CB658574-E056-423E-BD02-DEA444C6D218}" srcOrd="0" destOrd="0" presId="urn:microsoft.com/office/officeart/2005/8/layout/chevron2"/>
    <dgm:cxn modelId="{3B9262B1-1718-4FB1-B800-15EFC5B0C187}" type="presOf" srcId="{9EEDC33A-ABBD-454B-92DD-BF6EE4306384}" destId="{CB658574-E056-423E-BD02-DEA444C6D218}" srcOrd="0" destOrd="1" presId="urn:microsoft.com/office/officeart/2005/8/layout/chevron2"/>
    <dgm:cxn modelId="{56E5328E-FA40-415C-B92E-EDD278896488}" type="presOf" srcId="{41D77045-C89F-40B8-AF6F-E5225DC6D1B3}" destId="{FC9FF3C5-C90B-4C9A-A884-673B9646F30A}" srcOrd="0" destOrd="2" presId="urn:microsoft.com/office/officeart/2005/8/layout/chevron2"/>
    <dgm:cxn modelId="{DE4C158A-2C9F-414F-B535-2107301F1BF0}" type="presOf" srcId="{484CC7EA-6B13-4ACD-B017-CF234EDDDC92}" destId="{D92ED4F1-68C5-40A8-BAF7-5A5EA157BF86}" srcOrd="0" destOrd="0" presId="urn:microsoft.com/office/officeart/2005/8/layout/chevron2"/>
    <dgm:cxn modelId="{E16230A2-BF8C-4E12-B4FB-E2C0E5D6C979}" type="presOf" srcId="{0CB5104C-42F6-4CD8-926B-B69FD29175FE}" destId="{CB658574-E056-423E-BD02-DEA444C6D218}" srcOrd="0" destOrd="2" presId="urn:microsoft.com/office/officeart/2005/8/layout/chevron2"/>
    <dgm:cxn modelId="{EDE0AC96-D679-4A13-82A9-E5D842B4F450}" type="presOf" srcId="{400FC5A3-EC74-44A0-8031-6408677A0996}" destId="{FC9FF3C5-C90B-4C9A-A884-673B9646F30A}" srcOrd="0" destOrd="1" presId="urn:microsoft.com/office/officeart/2005/8/layout/chevron2"/>
    <dgm:cxn modelId="{4A08AE56-7FAF-467E-8030-FEEB0314E72A}" srcId="{27143DEB-84C2-468B-B654-3C0BFAE116A2}" destId="{CC434A1B-AA5B-4F47-A760-8573504B275C}" srcOrd="0" destOrd="0" parTransId="{C40C83DD-B8EE-4E6C-A3D3-AA9BAEC55406}" sibTransId="{39BE1CF9-75F4-4772-8851-D139B21DDD52}"/>
    <dgm:cxn modelId="{F3519A9C-E68C-4062-A557-E5B04D0AD395}" type="presOf" srcId="{5E0E81E7-1E12-4766-A7C1-FDBA37C2BB5B}" destId="{8AD9C10B-3A1F-4A89-B72D-F1DF6F28D45D}" srcOrd="0" destOrd="0" presId="urn:microsoft.com/office/officeart/2005/8/layout/chevron2"/>
    <dgm:cxn modelId="{6C0266A6-AC18-460F-953B-01BDE7D0A5C0}" srcId="{27143DEB-84C2-468B-B654-3C0BFAE116A2}" destId="{484CC7EA-6B13-4ACD-B017-CF234EDDDC92}" srcOrd="1" destOrd="0" parTransId="{B8F60F1C-5201-4E82-BCC0-62B0AFF77916}" sibTransId="{72A34C97-5A10-4BEB-A92E-E3A9F29D8322}"/>
    <dgm:cxn modelId="{CEA730D8-5DD6-4D3D-8623-FD4634C7B7CF}" type="presOf" srcId="{CC434A1B-AA5B-4F47-A760-8573504B275C}" destId="{7FFBE699-6655-4360-BEF5-DB3E30F9C6AE}" srcOrd="0" destOrd="0" presId="urn:microsoft.com/office/officeart/2005/8/layout/chevron2"/>
    <dgm:cxn modelId="{DE0E94D5-2472-4519-BF4C-BF9A26CCA704}" srcId="{5E0E81E7-1E12-4766-A7C1-FDBA37C2BB5B}" destId="{F1091AFA-A95C-41C3-B745-D196E95BD2A0}" srcOrd="3" destOrd="0" parTransId="{E3549BE8-7A7D-465F-9E07-D9D58937A813}" sibTransId="{61443395-E05B-4B33-941C-80D82662ACAB}"/>
    <dgm:cxn modelId="{2BB1F838-4358-4BBD-BF68-7F2DBA26702F}" type="presOf" srcId="{FAD0EF48-E33C-4B04-B3A3-B49BB5673B7D}" destId="{18D4625B-AB85-4B81-8BB8-6E1F6E117C7D}" srcOrd="0" destOrd="0" presId="urn:microsoft.com/office/officeart/2005/8/layout/chevron2"/>
    <dgm:cxn modelId="{B1033F7B-1AD7-49D6-82C0-D974117E862D}" srcId="{CC434A1B-AA5B-4F47-A760-8573504B275C}" destId="{41D77045-C89F-40B8-AF6F-E5225DC6D1B3}" srcOrd="2" destOrd="0" parTransId="{CF670E35-D740-41CA-B34A-CC919240A637}" sibTransId="{E5615333-79A8-4237-93F1-CABCE0642A55}"/>
    <dgm:cxn modelId="{0F3B13EF-9B47-4010-BB75-C69CBBEB2997}" srcId="{5E0E81E7-1E12-4766-A7C1-FDBA37C2BB5B}" destId="{C533EE48-171A-4A56-A6D1-FEE6065A55C4}" srcOrd="0" destOrd="0" parTransId="{8299BDFE-D62E-409C-9295-BB35A97406A0}" sibTransId="{DF61A6D2-B525-426D-BF42-5B4BA2100D37}"/>
    <dgm:cxn modelId="{EE426FE7-9FAF-4B2A-8102-F3830AB52D20}" type="presOf" srcId="{86C90DDC-DCDC-4179-8D74-40928A7EB273}" destId="{FC9FF3C5-C90B-4C9A-A884-673B9646F30A}" srcOrd="0" destOrd="4" presId="urn:microsoft.com/office/officeart/2005/8/layout/chevron2"/>
    <dgm:cxn modelId="{03EE5E59-AB9E-4408-8220-3F821FD19B2A}" type="presOf" srcId="{F1091AFA-A95C-41C3-B745-D196E95BD2A0}" destId="{CB658574-E056-423E-BD02-DEA444C6D218}" srcOrd="0" destOrd="3" presId="urn:microsoft.com/office/officeart/2005/8/layout/chevron2"/>
    <dgm:cxn modelId="{9683A415-E095-449D-99A2-4DEB5BE24BE8}" srcId="{5E0E81E7-1E12-4766-A7C1-FDBA37C2BB5B}" destId="{0CB5104C-42F6-4CD8-926B-B69FD29175FE}" srcOrd="2" destOrd="0" parTransId="{C2BF702F-8395-44A4-90C7-BA0FF76E4E7C}" sibTransId="{58071E56-AD28-4010-91D8-00261C414148}"/>
    <dgm:cxn modelId="{E1F63D73-3304-4379-929B-CB09DB0DBCA8}" type="presOf" srcId="{27143DEB-84C2-468B-B654-3C0BFAE116A2}" destId="{9A24C882-52ED-4983-8D11-79025048D79A}" srcOrd="0" destOrd="0" presId="urn:microsoft.com/office/officeart/2005/8/layout/chevron2"/>
    <dgm:cxn modelId="{06CCCCC0-4E42-4DAD-8C66-10200B0ABE92}" srcId="{27143DEB-84C2-468B-B654-3C0BFAE116A2}" destId="{5E0E81E7-1E12-4766-A7C1-FDBA37C2BB5B}" srcOrd="2" destOrd="0" parTransId="{F7302A6D-1E6F-4BAE-97FD-31E0E1248965}" sibTransId="{963E60EA-E24B-462A-88DC-584771EF9ABB}"/>
    <dgm:cxn modelId="{73684269-2A37-46A8-9545-B7B3DCF7672C}" srcId="{484CC7EA-6B13-4ACD-B017-CF234EDDDC92}" destId="{FAD0EF48-E33C-4B04-B3A3-B49BB5673B7D}" srcOrd="0" destOrd="0" parTransId="{F36EB373-4DEA-47D1-B897-B3F2B4B37448}" sibTransId="{FBE9C340-EAC9-471C-A27A-BC7D7CC766C5}"/>
    <dgm:cxn modelId="{2C4F13D7-2175-4BD8-AC15-0AC1BD1B62BA}" srcId="{CC434A1B-AA5B-4F47-A760-8573504B275C}" destId="{400FC5A3-EC74-44A0-8031-6408677A0996}" srcOrd="1" destOrd="0" parTransId="{29B4F369-63E0-4819-B485-FB3D71EEABD4}" sibTransId="{1F4E5EA0-71B5-46F1-A53F-63034EBB56B1}"/>
    <dgm:cxn modelId="{A3FE52A2-711B-4B8C-8E74-985DC76C613A}" srcId="{CC434A1B-AA5B-4F47-A760-8573504B275C}" destId="{FC87CB6B-00F7-48E3-AFD0-8D4F4B53A6D5}" srcOrd="0" destOrd="0" parTransId="{81D2B360-D5E1-4A3D-ACEA-E495631BA643}" sibTransId="{1BA2D969-D059-44EE-A9EA-F25FEDEC3FA6}"/>
    <dgm:cxn modelId="{961891F9-EEA3-47E1-852B-DC3CAB556ACA}" srcId="{5E0E81E7-1E12-4766-A7C1-FDBA37C2BB5B}" destId="{9EEDC33A-ABBD-454B-92DD-BF6EE4306384}" srcOrd="1" destOrd="0" parTransId="{E13AB7B9-E828-4DCA-BF92-C4B946660EDC}" sibTransId="{8D686C3E-6C5D-4B77-AB8F-24179F3DC432}"/>
    <dgm:cxn modelId="{0F01C43E-F4EC-4F0F-A297-E988BA8D42F2}" type="presOf" srcId="{327EA68B-4A00-4A62-8D96-449B50BD697C}" destId="{18D4625B-AB85-4B81-8BB8-6E1F6E117C7D}" srcOrd="0" destOrd="1" presId="urn:microsoft.com/office/officeart/2005/8/layout/chevron2"/>
    <dgm:cxn modelId="{29E15C9A-ADB4-4E2D-9EA1-957CFFD23E80}" type="presOf" srcId="{FC87CB6B-00F7-48E3-AFD0-8D4F4B53A6D5}" destId="{FC9FF3C5-C90B-4C9A-A884-673B9646F30A}" srcOrd="0" destOrd="0" presId="urn:microsoft.com/office/officeart/2005/8/layout/chevron2"/>
    <dgm:cxn modelId="{61008BF9-5BD1-43BD-9FE7-6DAC5C4F493B}" type="presOf" srcId="{E6788E74-E698-4DD0-8688-1E66C08A9CC2}" destId="{FC9FF3C5-C90B-4C9A-A884-673B9646F30A}" srcOrd="0" destOrd="3" presId="urn:microsoft.com/office/officeart/2005/8/layout/chevron2"/>
    <dgm:cxn modelId="{97BDE15F-7742-4765-8720-B174F45B652F}" srcId="{CC434A1B-AA5B-4F47-A760-8573504B275C}" destId="{E6788E74-E698-4DD0-8688-1E66C08A9CC2}" srcOrd="3" destOrd="0" parTransId="{EAB05CD8-E7C4-4B4A-8542-0014EAC29E98}" sibTransId="{66C7AF86-94AD-4DD1-93FC-ACE2531F29C7}"/>
    <dgm:cxn modelId="{BF2A1D29-B13C-462C-9EC8-6FB18FE16725}" srcId="{484CC7EA-6B13-4ACD-B017-CF234EDDDC92}" destId="{327EA68B-4A00-4A62-8D96-449B50BD697C}" srcOrd="1" destOrd="0" parTransId="{7292A2BF-CF6D-445E-B1D1-9DB91D6938EC}" sibTransId="{C0386A03-C84F-4C26-839D-A9A38D78DEAA}"/>
    <dgm:cxn modelId="{65AA3028-ADF2-4849-A608-CCC3FE6AFD45}" type="presParOf" srcId="{9A24C882-52ED-4983-8D11-79025048D79A}" destId="{C2987FF2-A8A6-40DD-AB06-316E6B1F9A8E}" srcOrd="0" destOrd="0" presId="urn:microsoft.com/office/officeart/2005/8/layout/chevron2"/>
    <dgm:cxn modelId="{E8C9334A-13A2-414E-8726-C7854BAC46D9}" type="presParOf" srcId="{C2987FF2-A8A6-40DD-AB06-316E6B1F9A8E}" destId="{7FFBE699-6655-4360-BEF5-DB3E30F9C6AE}" srcOrd="0" destOrd="0" presId="urn:microsoft.com/office/officeart/2005/8/layout/chevron2"/>
    <dgm:cxn modelId="{17B12C1C-DB9C-4D8E-AFED-F1B4E6CC4AAD}" type="presParOf" srcId="{C2987FF2-A8A6-40DD-AB06-316E6B1F9A8E}" destId="{FC9FF3C5-C90B-4C9A-A884-673B9646F30A}" srcOrd="1" destOrd="0" presId="urn:microsoft.com/office/officeart/2005/8/layout/chevron2"/>
    <dgm:cxn modelId="{31E966A3-3513-4DA9-9116-4CB2E4215356}" type="presParOf" srcId="{9A24C882-52ED-4983-8D11-79025048D79A}" destId="{40804D8A-6579-46BE-BD9D-27483E4EA923}" srcOrd="1" destOrd="0" presId="urn:microsoft.com/office/officeart/2005/8/layout/chevron2"/>
    <dgm:cxn modelId="{62F18C99-362D-4097-A9A8-C7ACC9AF7645}" type="presParOf" srcId="{9A24C882-52ED-4983-8D11-79025048D79A}" destId="{B878CD66-DD48-407D-9925-6E712BB0366D}" srcOrd="2" destOrd="0" presId="urn:microsoft.com/office/officeart/2005/8/layout/chevron2"/>
    <dgm:cxn modelId="{FE49CBF1-E5FB-4BBA-8967-B803D427B7AC}" type="presParOf" srcId="{B878CD66-DD48-407D-9925-6E712BB0366D}" destId="{D92ED4F1-68C5-40A8-BAF7-5A5EA157BF86}" srcOrd="0" destOrd="0" presId="urn:microsoft.com/office/officeart/2005/8/layout/chevron2"/>
    <dgm:cxn modelId="{C39DCED0-5614-4ACC-B407-73F6276DF6F3}" type="presParOf" srcId="{B878CD66-DD48-407D-9925-6E712BB0366D}" destId="{18D4625B-AB85-4B81-8BB8-6E1F6E117C7D}" srcOrd="1" destOrd="0" presId="urn:microsoft.com/office/officeart/2005/8/layout/chevron2"/>
    <dgm:cxn modelId="{4E9E44FA-3E1B-4AF2-AFBC-5BC6B324F240}" type="presParOf" srcId="{9A24C882-52ED-4983-8D11-79025048D79A}" destId="{9681DC56-85DC-4CB2-B2CE-962AEA26BA3A}" srcOrd="3" destOrd="0" presId="urn:microsoft.com/office/officeart/2005/8/layout/chevron2"/>
    <dgm:cxn modelId="{078C1C24-9313-4430-9DB0-DECBD996A9FB}" type="presParOf" srcId="{9A24C882-52ED-4983-8D11-79025048D79A}" destId="{3222958D-FBF6-478A-9761-1954CA4E796C}" srcOrd="4" destOrd="0" presId="urn:microsoft.com/office/officeart/2005/8/layout/chevron2"/>
    <dgm:cxn modelId="{8187CB34-4B2E-46E5-8A7C-4602DC769FDE}" type="presParOf" srcId="{3222958D-FBF6-478A-9761-1954CA4E796C}" destId="{8AD9C10B-3A1F-4A89-B72D-F1DF6F28D45D}" srcOrd="0" destOrd="0" presId="urn:microsoft.com/office/officeart/2005/8/layout/chevron2"/>
    <dgm:cxn modelId="{32EC999D-BC03-4A76-89B6-F1569111F60F}" type="presParOf" srcId="{3222958D-FBF6-478A-9761-1954CA4E796C}" destId="{CB658574-E056-423E-BD02-DEA444C6D218}"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BE699-6655-4360-BEF5-DB3E30F9C6AE}">
      <dsp:nvSpPr>
        <dsp:cNvPr id="0" name=""/>
        <dsp:cNvSpPr/>
      </dsp:nvSpPr>
      <dsp:spPr>
        <a:xfrm rot="5400000">
          <a:off x="-121290" y="331292"/>
          <a:ext cx="1468176" cy="102772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endParaRPr lang="en-IE" sz="2800" kern="1200" dirty="0"/>
        </a:p>
      </dsp:txBody>
      <dsp:txXfrm rot="-5400000">
        <a:off x="98937" y="624928"/>
        <a:ext cx="1027723" cy="440453"/>
      </dsp:txXfrm>
    </dsp:sp>
    <dsp:sp modelId="{FC9FF3C5-C90B-4C9A-A884-673B9646F30A}">
      <dsp:nvSpPr>
        <dsp:cNvPr id="0" name=""/>
        <dsp:cNvSpPr/>
      </dsp:nvSpPr>
      <dsp:spPr>
        <a:xfrm rot="5400000">
          <a:off x="4003964" y="-2751544"/>
          <a:ext cx="1169417" cy="66767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14300" lvl="1" indent="-114300" algn="l" defTabSz="533400">
            <a:lnSpc>
              <a:spcPct val="90000"/>
            </a:lnSpc>
            <a:spcBef>
              <a:spcPct val="0"/>
            </a:spcBef>
            <a:spcAft>
              <a:spcPct val="15000"/>
            </a:spcAft>
            <a:buChar char="••"/>
          </a:pPr>
          <a:endParaRPr lang="en-IE" sz="1200" kern="1200" dirty="0"/>
        </a:p>
        <a:p>
          <a:pPr marL="171450" lvl="1" indent="-171450" algn="l" defTabSz="800100">
            <a:lnSpc>
              <a:spcPct val="90000"/>
            </a:lnSpc>
            <a:spcBef>
              <a:spcPct val="0"/>
            </a:spcBef>
            <a:spcAft>
              <a:spcPct val="15000"/>
            </a:spcAft>
            <a:buChar char="••"/>
          </a:pPr>
          <a:r>
            <a:rPr lang="en-IE" sz="1800" kern="1200" dirty="0" smtClean="0"/>
            <a:t>The intersection of mobile technologies  and learning </a:t>
          </a:r>
          <a:endParaRPr lang="en-IE" sz="1800" kern="1200" dirty="0"/>
        </a:p>
        <a:p>
          <a:pPr marL="171450" lvl="1" indent="-171450" algn="l" defTabSz="800100">
            <a:lnSpc>
              <a:spcPct val="90000"/>
            </a:lnSpc>
            <a:spcBef>
              <a:spcPct val="0"/>
            </a:spcBef>
            <a:spcAft>
              <a:spcPct val="15000"/>
            </a:spcAft>
            <a:buChar char="••"/>
          </a:pPr>
          <a:r>
            <a:rPr lang="en-IE" sz="1800" kern="1200" dirty="0" smtClean="0"/>
            <a:t>accessible resources wherever you are</a:t>
          </a:r>
          <a:endParaRPr lang="en-IE" sz="1800" kern="1200" dirty="0"/>
        </a:p>
        <a:p>
          <a:pPr marL="171450" lvl="1" indent="-171450" algn="l" defTabSz="800100">
            <a:lnSpc>
              <a:spcPct val="90000"/>
            </a:lnSpc>
            <a:spcBef>
              <a:spcPct val="0"/>
            </a:spcBef>
            <a:spcAft>
              <a:spcPct val="15000"/>
            </a:spcAft>
            <a:buChar char="••"/>
          </a:pPr>
          <a:r>
            <a:rPr lang="en-IE" sz="1800" kern="1200" dirty="0" smtClean="0"/>
            <a:t>Adaptive and flexible in character</a:t>
          </a:r>
          <a:endParaRPr lang="en-IE" sz="1800" kern="1200" dirty="0"/>
        </a:p>
        <a:p>
          <a:pPr marL="114300" lvl="1" indent="-114300" algn="l" defTabSz="533400">
            <a:lnSpc>
              <a:spcPct val="90000"/>
            </a:lnSpc>
            <a:spcBef>
              <a:spcPct val="0"/>
            </a:spcBef>
            <a:spcAft>
              <a:spcPct val="15000"/>
            </a:spcAft>
            <a:buChar char="••"/>
          </a:pPr>
          <a:endParaRPr lang="en-IE" sz="1200" kern="1200" dirty="0"/>
        </a:p>
      </dsp:txBody>
      <dsp:txXfrm rot="-5400000">
        <a:off x="1250279" y="59227"/>
        <a:ext cx="6619701" cy="1055245"/>
      </dsp:txXfrm>
    </dsp:sp>
    <dsp:sp modelId="{D92ED4F1-68C5-40A8-BAF7-5A5EA157BF86}">
      <dsp:nvSpPr>
        <dsp:cNvPr id="0" name=""/>
        <dsp:cNvSpPr/>
      </dsp:nvSpPr>
      <dsp:spPr>
        <a:xfrm rot="5400000">
          <a:off x="-121290" y="1748201"/>
          <a:ext cx="1468176" cy="102772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endParaRPr lang="en-IE" sz="2800" kern="1200" dirty="0"/>
        </a:p>
      </dsp:txBody>
      <dsp:txXfrm rot="-5400000">
        <a:off x="98937" y="2041837"/>
        <a:ext cx="1027723" cy="440453"/>
      </dsp:txXfrm>
    </dsp:sp>
    <dsp:sp modelId="{18D4625B-AB85-4B81-8BB8-6E1F6E117C7D}">
      <dsp:nvSpPr>
        <dsp:cNvPr id="0" name=""/>
        <dsp:cNvSpPr/>
      </dsp:nvSpPr>
      <dsp:spPr>
        <a:xfrm rot="5400000">
          <a:off x="4127939" y="-1397934"/>
          <a:ext cx="1199316" cy="68061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IE" sz="1800" kern="1200" dirty="0" smtClean="0"/>
            <a:t>strong search capabilities,  rich interaction </a:t>
          </a:r>
          <a:endParaRPr lang="en-IE" sz="1800" kern="1200" dirty="0"/>
        </a:p>
        <a:p>
          <a:pPr marL="171450" lvl="1" indent="-171450" algn="l" defTabSz="800100">
            <a:lnSpc>
              <a:spcPct val="90000"/>
            </a:lnSpc>
            <a:spcBef>
              <a:spcPct val="0"/>
            </a:spcBef>
            <a:spcAft>
              <a:spcPct val="15000"/>
            </a:spcAft>
            <a:buChar char="••"/>
          </a:pPr>
          <a:r>
            <a:rPr lang="en-IE" sz="1800" kern="1200" dirty="0" smtClean="0"/>
            <a:t>powerful support for effective learning </a:t>
          </a:r>
          <a:endParaRPr lang="en-IE" sz="1800" kern="1200" dirty="0"/>
        </a:p>
      </dsp:txBody>
      <dsp:txXfrm rot="-5400000">
        <a:off x="1324531" y="1464020"/>
        <a:ext cx="6747587" cy="1082224"/>
      </dsp:txXfrm>
    </dsp:sp>
    <dsp:sp modelId="{8AD9C10B-3A1F-4A89-B72D-F1DF6F28D45D}">
      <dsp:nvSpPr>
        <dsp:cNvPr id="0" name=""/>
        <dsp:cNvSpPr/>
      </dsp:nvSpPr>
      <dsp:spPr>
        <a:xfrm rot="5400000">
          <a:off x="-121290" y="3274497"/>
          <a:ext cx="1468176" cy="102772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endParaRPr lang="en-IE" sz="2800" kern="1200" dirty="0"/>
        </a:p>
      </dsp:txBody>
      <dsp:txXfrm rot="-5400000">
        <a:off x="98937" y="3568133"/>
        <a:ext cx="1027723" cy="440453"/>
      </dsp:txXfrm>
    </dsp:sp>
    <dsp:sp modelId="{CB658574-E056-423E-BD02-DEA444C6D218}">
      <dsp:nvSpPr>
        <dsp:cNvPr id="0" name=""/>
        <dsp:cNvSpPr/>
      </dsp:nvSpPr>
      <dsp:spPr>
        <a:xfrm rot="5400000">
          <a:off x="4018551" y="160050"/>
          <a:ext cx="1418092" cy="674275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IE" sz="1800" kern="1200" dirty="0" smtClean="0"/>
            <a:t>performance-based assessment </a:t>
          </a:r>
          <a:endParaRPr lang="en-IE" sz="1800" kern="1200" dirty="0"/>
        </a:p>
        <a:p>
          <a:pPr marL="171450" lvl="1" indent="-171450" algn="l" defTabSz="800100">
            <a:lnSpc>
              <a:spcPct val="90000"/>
            </a:lnSpc>
            <a:spcBef>
              <a:spcPct val="0"/>
            </a:spcBef>
            <a:spcAft>
              <a:spcPct val="15000"/>
            </a:spcAft>
            <a:buChar char="••"/>
          </a:pPr>
          <a:r>
            <a:rPr lang="en-IE" sz="1800" kern="1200" dirty="0" smtClean="0"/>
            <a:t>eLearning independent of location in time or space</a:t>
          </a:r>
          <a:endParaRPr lang="en-IE" sz="1800" kern="1200" dirty="0"/>
        </a:p>
        <a:p>
          <a:pPr marL="171450" lvl="1" indent="-171450" algn="l" defTabSz="800100">
            <a:lnSpc>
              <a:spcPct val="90000"/>
            </a:lnSpc>
            <a:spcBef>
              <a:spcPct val="0"/>
            </a:spcBef>
            <a:spcAft>
              <a:spcPct val="15000"/>
            </a:spcAft>
            <a:buChar char="••"/>
          </a:pPr>
          <a:r>
            <a:rPr lang="en-IE" sz="1800" kern="1200" dirty="0" smtClean="0">
              <a:solidFill>
                <a:schemeClr val="tx1"/>
              </a:solidFill>
            </a:rPr>
            <a:t>(Canessa, E. &amp; Zennaro, M. 2010) </a:t>
          </a:r>
          <a:r>
            <a:rPr lang="en-IE" sz="1800" kern="1200" dirty="0" smtClean="0">
              <a:solidFill>
                <a:srgbClr val="FF0000"/>
              </a:solidFill>
            </a:rPr>
            <a:t> </a:t>
          </a:r>
          <a:endParaRPr lang="en-IE" sz="1800" kern="1200" dirty="0"/>
        </a:p>
        <a:p>
          <a:pPr marL="171450" lvl="1" indent="-171450" algn="l" defTabSz="800100">
            <a:lnSpc>
              <a:spcPct val="90000"/>
            </a:lnSpc>
            <a:spcBef>
              <a:spcPct val="0"/>
            </a:spcBef>
            <a:spcAft>
              <a:spcPct val="15000"/>
            </a:spcAft>
            <a:buChar char="••"/>
          </a:pPr>
          <a:endParaRPr lang="en-IE" sz="1800" kern="1200" dirty="0"/>
        </a:p>
      </dsp:txBody>
      <dsp:txXfrm rot="-5400000">
        <a:off x="1356219" y="2891608"/>
        <a:ext cx="6673530" cy="12796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9F3A9D-6B57-4A2E-A915-0B8689AD9123}" type="datetimeFigureOut">
              <a:rPr lang="en-IE" smtClean="0"/>
              <a:t>01/08/2012</a:t>
            </a:fld>
            <a:endParaRPr lang="en-I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B12E2F-E476-45F8-8F45-F3F5620FB792}" type="slidenum">
              <a:rPr lang="en-IE" smtClean="0"/>
              <a:t>‹#›</a:t>
            </a:fld>
            <a:endParaRPr lang="en-IE" dirty="0"/>
          </a:p>
        </p:txBody>
      </p:sp>
    </p:spTree>
    <p:extLst>
      <p:ext uri="{BB962C8B-B14F-4D97-AF65-F5344CB8AC3E}">
        <p14:creationId xmlns:p14="http://schemas.microsoft.com/office/powerpoint/2010/main" val="3699551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Mobile learning or mlearning delivers additional flexibility to traditional face to face delivery by allowing students to study at a time, place and pace of their choosing.  mlearning reduces isolation by connecting learners to their peers, teachers and institutions, it is especially useful for learners studying part-time or through distance education.</a:t>
            </a:r>
          </a:p>
          <a:p>
            <a:endParaRPr lang="en-IE" dirty="0" smtClean="0"/>
          </a:p>
          <a:p>
            <a:endParaRPr lang="en-IE" dirty="0" smtClean="0"/>
          </a:p>
          <a:p>
            <a:endParaRPr lang="en-IE" dirty="0"/>
          </a:p>
        </p:txBody>
      </p:sp>
      <p:sp>
        <p:nvSpPr>
          <p:cNvPr id="4" name="Slide Number Placeholder 3"/>
          <p:cNvSpPr>
            <a:spLocks noGrp="1"/>
          </p:cNvSpPr>
          <p:nvPr>
            <p:ph type="sldNum" sz="quarter" idx="10"/>
          </p:nvPr>
        </p:nvSpPr>
        <p:spPr/>
        <p:txBody>
          <a:bodyPr/>
          <a:lstStyle/>
          <a:p>
            <a:fld id="{25B12E2F-E476-45F8-8F45-F3F5620FB792}" type="slidenum">
              <a:rPr lang="en-IE" smtClean="0"/>
              <a:t>1</a:t>
            </a:fld>
            <a:endParaRPr lang="en-IE" dirty="0"/>
          </a:p>
        </p:txBody>
      </p:sp>
    </p:spTree>
    <p:extLst>
      <p:ext uri="{BB962C8B-B14F-4D97-AF65-F5344CB8AC3E}">
        <p14:creationId xmlns:p14="http://schemas.microsoft.com/office/powerpoint/2010/main" val="339064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IE" sz="1200" kern="1200" baseline="0" dirty="0" smtClean="0">
                <a:solidFill>
                  <a:schemeClr val="tx1"/>
                </a:solidFill>
                <a:latin typeface="+mn-lt"/>
                <a:ea typeface="+mn-ea"/>
                <a:cs typeface="+mn-cs"/>
              </a:rPr>
              <a:t>Ultimately mLearning has the potential to operate as a stepping stone,  paving the way towards the knowledge economy in Developing Countries.</a:t>
            </a:r>
          </a:p>
          <a:p>
            <a:r>
              <a:rPr lang="en-IE" sz="1200" kern="1200" baseline="0" dirty="0" smtClean="0">
                <a:solidFill>
                  <a:schemeClr val="tx1"/>
                </a:solidFill>
                <a:latin typeface="+mn-lt"/>
                <a:ea typeface="+mn-ea"/>
                <a:cs typeface="+mn-cs"/>
              </a:rPr>
              <a:t>(Parada, G. 2010) </a:t>
            </a:r>
          </a:p>
          <a:p>
            <a:endParaRPr lang="en-IE" sz="1200" kern="1200" baseline="0" dirty="0" smtClean="0">
              <a:solidFill>
                <a:schemeClr val="tx1"/>
              </a:solidFill>
              <a:latin typeface="+mn-lt"/>
              <a:ea typeface="+mn-ea"/>
              <a:cs typeface="+mn-cs"/>
            </a:endParaRPr>
          </a:p>
          <a:p>
            <a:endParaRPr lang="en-IE"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72316A7-B6F8-493F-B2B7-10892D33BDA9}" type="slidenum">
              <a:rPr lang="en-IE" smtClean="0"/>
              <a:pPr/>
              <a:t>10</a:t>
            </a:fld>
            <a:endParaRPr lang="en-I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r>
              <a:rPr lang="en-IE" dirty="0" smtClean="0"/>
              <a:t>Cut: </a:t>
            </a:r>
          </a:p>
          <a:p>
            <a:r>
              <a:rPr lang="en-IE" dirty="0" smtClean="0"/>
              <a:t>Ref: PDADB.NET. 2010. Lenovo LePhone. 2010.</a:t>
            </a:r>
          </a:p>
          <a:p>
            <a:endParaRPr lang="en-IE" dirty="0" smtClean="0"/>
          </a:p>
          <a:p>
            <a:endParaRPr lang="en-IE" dirty="0" smtClean="0"/>
          </a:p>
          <a:p>
            <a:r>
              <a:rPr lang="en-IE" dirty="0" smtClean="0"/>
              <a:t>Coincidentally, advancements in the Smartphone technology have produced such powerful gadgets that can ably compete with PCs of the 21st century. Today, for less than US$ 400, one can acquire a Smartphone equipped with; 1000MHz clock speed, 512MiB (ROM +RAM), access to several types of data networks (CSD, HSCSD, GPRS, EDGE), and Wireless local-area network (WLAN) among other features. With this kind of computing power, computer analysts/programmers can now develop both scientific and commercial applications to address numerous challenging facing poor people in the developing countries of Africa.</a:t>
            </a:r>
          </a:p>
          <a:p>
            <a:endParaRPr lang="en-IE" dirty="0" smtClean="0"/>
          </a:p>
          <a:p>
            <a:r>
              <a:rPr lang="en-IE" dirty="0" smtClean="0"/>
              <a:t> References: [1] PDADB.NET. 2010. Lenovo LePhone. 2010. (Page 169), m-Science, Sensing, Computing and Dissemination.</a:t>
            </a:r>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r>
              <a:rPr lang="en-IE" dirty="0" smtClean="0"/>
              <a:t>CUT: High–speed Smartphone's are available  for less than US$ 400, they can  access  several types of data networks and wireless local-area networks. “With this kind of computing power, computer analysts and programmers can now develop both scientific and commercial applications to address  the numerous challenges facing developing countries.”</a:t>
            </a:r>
          </a:p>
          <a:p>
            <a:endParaRPr lang="en-IE" dirty="0" smtClean="0"/>
          </a:p>
          <a:p>
            <a:endParaRPr lang="en-IE" dirty="0" smtClean="0"/>
          </a:p>
          <a:p>
            <a:endParaRPr lang="en-IE" dirty="0" smtClean="0"/>
          </a:p>
          <a:p>
            <a:endParaRPr lang="en-IE" dirty="0" smtClean="0"/>
          </a:p>
          <a:p>
            <a:endParaRPr lang="en-IE" dirty="0" smtClean="0"/>
          </a:p>
          <a:p>
            <a:r>
              <a:rPr lang="en-IE" dirty="0" smtClean="0"/>
              <a:t>CUT:</a:t>
            </a:r>
          </a:p>
          <a:p>
            <a:r>
              <a:rPr lang="en-IE" dirty="0" smtClean="0"/>
              <a:t>The construction of  mobile phone network infrastructure’s, means that applications such as e-health, e-education, e-farming, e-weather forecasting  can be implemented as mobile phone applications for use in the remote areas where they are needed the most.</a:t>
            </a:r>
          </a:p>
          <a:p>
            <a:r>
              <a:rPr lang="en-IE" dirty="0" smtClean="0"/>
              <a:t>     Ref: Based on an article published by the Editors on i4d (July - Sept 2009, p.37)</a:t>
            </a:r>
          </a:p>
          <a:p>
            <a:endParaRPr lang="en-IE" dirty="0" smtClean="0"/>
          </a:p>
          <a:p>
            <a:endParaRPr lang="en-IE" dirty="0" smtClean="0"/>
          </a:p>
          <a:p>
            <a:endParaRPr lang="en-IE" dirty="0" smtClean="0"/>
          </a:p>
          <a:p>
            <a:endParaRPr lang="en-IE" dirty="0" smtClean="0"/>
          </a:p>
          <a:p>
            <a:endParaRPr lang="en-IE" dirty="0"/>
          </a:p>
        </p:txBody>
      </p:sp>
      <p:sp>
        <p:nvSpPr>
          <p:cNvPr id="4" name="Slide Number Placeholder 3"/>
          <p:cNvSpPr>
            <a:spLocks noGrp="1"/>
          </p:cNvSpPr>
          <p:nvPr>
            <p:ph type="sldNum" sz="quarter" idx="10"/>
          </p:nvPr>
        </p:nvSpPr>
        <p:spPr/>
        <p:txBody>
          <a:bodyPr/>
          <a:lstStyle/>
          <a:p>
            <a:fld id="{25B12E2F-E476-45F8-8F45-F3F5620FB792}" type="slidenum">
              <a:rPr lang="en-IE" smtClean="0"/>
              <a:t>11</a:t>
            </a:fld>
            <a:endParaRPr lang="en-IE" dirty="0"/>
          </a:p>
        </p:txBody>
      </p:sp>
    </p:spTree>
    <p:extLst>
      <p:ext uri="{BB962C8B-B14F-4D97-AF65-F5344CB8AC3E}">
        <p14:creationId xmlns:p14="http://schemas.microsoft.com/office/powerpoint/2010/main" val="4257178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Mobile technologies are being used to develop and enhance the disciplines of scientific knowledge, teaching and learning. Relentless technological advances have created versatile application platforms that are suitable for a wide variety of mLearning and scientific applications.  </a:t>
            </a:r>
          </a:p>
          <a:p>
            <a:r>
              <a:rPr lang="en-IE" dirty="0" smtClean="0">
                <a:solidFill>
                  <a:srgbClr val="FF0000"/>
                </a:solidFill>
              </a:rPr>
              <a:t>(Canessa, E. &amp; Zennaro, M. 2010)  </a:t>
            </a:r>
          </a:p>
        </p:txBody>
      </p:sp>
      <p:sp>
        <p:nvSpPr>
          <p:cNvPr id="4" name="Slide Number Placeholder 3"/>
          <p:cNvSpPr>
            <a:spLocks noGrp="1"/>
          </p:cNvSpPr>
          <p:nvPr>
            <p:ph type="sldNum" sz="quarter" idx="10"/>
          </p:nvPr>
        </p:nvSpPr>
        <p:spPr/>
        <p:txBody>
          <a:bodyPr/>
          <a:lstStyle/>
          <a:p>
            <a:fld id="{072316A7-B6F8-493F-B2B7-10892D33BDA9}" type="slidenum">
              <a:rPr lang="en-IE" smtClean="0">
                <a:solidFill>
                  <a:prstClr val="black"/>
                </a:solidFill>
              </a:rPr>
              <a:pPr/>
              <a:t>2</a:t>
            </a:fld>
            <a:endParaRPr lang="en-IE"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The provision of mobile technological infrastructure’s linked with smartphones and tablets has supported the delivery of specifically structured learning methods designed particularly for the pedagogy of mLearning. mLearning is currently allowing us to witness the provision of  educational opportunities in many rural and remote areas of the developing world for the first time. </a:t>
            </a:r>
            <a:endParaRPr lang="en-IE" dirty="0"/>
          </a:p>
        </p:txBody>
      </p:sp>
      <p:sp>
        <p:nvSpPr>
          <p:cNvPr id="4" name="Slide Number Placeholder 3"/>
          <p:cNvSpPr>
            <a:spLocks noGrp="1"/>
          </p:cNvSpPr>
          <p:nvPr>
            <p:ph type="sldNum" sz="quarter" idx="10"/>
          </p:nvPr>
        </p:nvSpPr>
        <p:spPr/>
        <p:txBody>
          <a:bodyPr/>
          <a:lstStyle/>
          <a:p>
            <a:fld id="{072316A7-B6F8-493F-B2B7-10892D33BDA9}" type="slidenum">
              <a:rPr lang="en-IE" smtClean="0"/>
              <a:pPr/>
              <a:t>3</a:t>
            </a:fld>
            <a:endParaRPr lang="en-I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establishment of 3</a:t>
            </a:r>
            <a:r>
              <a:rPr lang="en-IE" baseline="30000" dirty="0" smtClean="0"/>
              <a:t>rd</a:t>
            </a:r>
            <a:r>
              <a:rPr lang="en-IE" dirty="0" smtClean="0"/>
              <a:t> generation mobile networks, capable of providing reliable high speed data services in remote and rural locations, combined with the widespread availability of smartphones puts computing power at the fingertips of local people. </a:t>
            </a:r>
          </a:p>
        </p:txBody>
      </p:sp>
      <p:sp>
        <p:nvSpPr>
          <p:cNvPr id="4" name="Slide Number Placeholder 3"/>
          <p:cNvSpPr>
            <a:spLocks noGrp="1"/>
          </p:cNvSpPr>
          <p:nvPr>
            <p:ph type="sldNum" sz="quarter" idx="10"/>
          </p:nvPr>
        </p:nvSpPr>
        <p:spPr/>
        <p:txBody>
          <a:bodyPr/>
          <a:lstStyle/>
          <a:p>
            <a:fld id="{25B12E2F-E476-45F8-8F45-F3F5620FB792}" type="slidenum">
              <a:rPr lang="en-IE" smtClean="0"/>
              <a:t>4</a:t>
            </a:fld>
            <a:endParaRPr lang="en-IE" dirty="0"/>
          </a:p>
        </p:txBody>
      </p:sp>
    </p:spTree>
    <p:extLst>
      <p:ext uri="{BB962C8B-B14F-4D97-AF65-F5344CB8AC3E}">
        <p14:creationId xmlns:p14="http://schemas.microsoft.com/office/powerpoint/2010/main" val="582924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200" dirty="0" smtClean="0">
                <a:latin typeface="Times New Roman" pitchFamily="18" charset="0"/>
                <a:cs typeface="Times New Roman" pitchFamily="18" charset="0"/>
              </a:rPr>
              <a:t>The latest Third Generation smartphones feature powerful capabilities such as hundreds of channels of radio broadcasts, a microphone, earpiece, camera, power management system, programmable clock,  a powerful microprocessor, read only memory, flash memory , touch sensitive colour display, and a keyboard, giving  these devices the capability to download hundreds of apps, video, photos , narration, and to employ a series of sophisticated sensors when required. </a:t>
            </a:r>
            <a:r>
              <a:rPr lang="it-IT" sz="1200" dirty="0" smtClean="0">
                <a:latin typeface="Times New Roman" pitchFamily="18" charset="0"/>
                <a:cs typeface="Times New Roman" pitchFamily="18" charset="0"/>
              </a:rPr>
              <a:t>(Canessa, E. &amp; Zennaro, M. 2010) </a:t>
            </a:r>
            <a:endParaRPr lang="en-IE" sz="1200" dirty="0" smtClean="0">
              <a:latin typeface="Times New Roman" pitchFamily="18" charset="0"/>
              <a:cs typeface="Times New Roman" pitchFamily="18" charset="0"/>
            </a:endParaRPr>
          </a:p>
          <a:p>
            <a:endParaRPr lang="en-IE" sz="1200" dirty="0" smtClean="0">
              <a:latin typeface="Times New Roman" pitchFamily="18" charset="0"/>
              <a:cs typeface="Times New Roman" pitchFamily="18" charset="0"/>
            </a:endParaRPr>
          </a:p>
          <a:p>
            <a:endParaRPr lang="en-IE" dirty="0"/>
          </a:p>
        </p:txBody>
      </p:sp>
      <p:sp>
        <p:nvSpPr>
          <p:cNvPr id="4" name="Slide Number Placeholder 3"/>
          <p:cNvSpPr>
            <a:spLocks noGrp="1"/>
          </p:cNvSpPr>
          <p:nvPr>
            <p:ph type="sldNum" sz="quarter" idx="10"/>
          </p:nvPr>
        </p:nvSpPr>
        <p:spPr/>
        <p:txBody>
          <a:bodyPr/>
          <a:lstStyle/>
          <a:p>
            <a:fld id="{072316A7-B6F8-493F-B2B7-10892D33BDA9}" type="slidenum">
              <a:rPr lang="en-IE" smtClean="0"/>
              <a:pPr/>
              <a:t>5</a:t>
            </a:fld>
            <a:endParaRPr lang="en-I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 Sri Lanka was among the first Asian countries to follow the British idea of an Open University, or distance learning, which was set up in this country less than ten years after the British one, in 1978. (Parada, G. 2010)  </a:t>
            </a:r>
            <a:endParaRPr lang="en-IE" dirty="0"/>
          </a:p>
        </p:txBody>
      </p:sp>
      <p:sp>
        <p:nvSpPr>
          <p:cNvPr id="4" name="Slide Number Placeholder 3"/>
          <p:cNvSpPr>
            <a:spLocks noGrp="1"/>
          </p:cNvSpPr>
          <p:nvPr>
            <p:ph type="sldNum" sz="quarter" idx="10"/>
          </p:nvPr>
        </p:nvSpPr>
        <p:spPr/>
        <p:txBody>
          <a:bodyPr/>
          <a:lstStyle/>
          <a:p>
            <a:fld id="{25B12E2F-E476-45F8-8F45-F3F5620FB792}" type="slidenum">
              <a:rPr lang="en-IE" smtClean="0"/>
              <a:t>6</a:t>
            </a:fld>
            <a:endParaRPr lang="en-IE" dirty="0"/>
          </a:p>
        </p:txBody>
      </p:sp>
    </p:spTree>
    <p:extLst>
      <p:ext uri="{BB962C8B-B14F-4D97-AF65-F5344CB8AC3E}">
        <p14:creationId xmlns:p14="http://schemas.microsoft.com/office/powerpoint/2010/main" val="4142889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The University sector in Sri Lanka has a maximum capacity of 17,000, this means that only 17 to 19% of students who qualify for university courses, actually get offered places. This means there is widespread demand for the provision of Third level courses using mLearning. The Open University of Sri Lanka (OUSL) has been a pioneer provider of distance learning programs at the tertiary education level. (Parada, G. 2010) </a:t>
            </a:r>
          </a:p>
          <a:p>
            <a:endParaRPr lang="en-IE" dirty="0" smtClean="0"/>
          </a:p>
          <a:p>
            <a:r>
              <a:rPr lang="en-IE" dirty="0" smtClean="0"/>
              <a:t> </a:t>
            </a:r>
            <a:endParaRPr lang="en-IE" dirty="0"/>
          </a:p>
        </p:txBody>
      </p:sp>
      <p:sp>
        <p:nvSpPr>
          <p:cNvPr id="4" name="Slide Number Placeholder 3"/>
          <p:cNvSpPr>
            <a:spLocks noGrp="1"/>
          </p:cNvSpPr>
          <p:nvPr>
            <p:ph type="sldNum" sz="quarter" idx="10"/>
          </p:nvPr>
        </p:nvSpPr>
        <p:spPr/>
        <p:txBody>
          <a:bodyPr/>
          <a:lstStyle/>
          <a:p>
            <a:fld id="{072316A7-B6F8-493F-B2B7-10892D33BDA9}" type="slidenum">
              <a:rPr lang="en-IE" smtClean="0"/>
              <a:pPr/>
              <a:t>7</a:t>
            </a:fld>
            <a:endParaRPr lang="en-I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IE" sz="1200" i="0" kern="1200" baseline="0" dirty="0" smtClean="0">
                <a:solidFill>
                  <a:schemeClr val="tx1"/>
                </a:solidFill>
                <a:latin typeface="+mn-lt"/>
                <a:ea typeface="+mn-ea"/>
                <a:cs typeface="+mn-cs"/>
              </a:rPr>
              <a:t>In 2008 The University of Colombo launched its mLearning program, the m-Learning pilot project enrolled 30 students who have just graduated and who testify of an amazing experience. (Parada, G. 2010) </a:t>
            </a:r>
          </a:p>
          <a:p>
            <a:pPr marL="0" indent="0">
              <a:buNone/>
            </a:pPr>
            <a:r>
              <a:rPr lang="en-IE" sz="1200" i="0" kern="1200" baseline="0" dirty="0" smtClean="0">
                <a:solidFill>
                  <a:schemeClr val="tx1"/>
                </a:solidFill>
                <a:latin typeface="+mn-lt"/>
                <a:ea typeface="+mn-ea"/>
                <a:cs typeface="+mn-cs"/>
              </a:rPr>
              <a:t> </a:t>
            </a:r>
          </a:p>
          <a:p>
            <a:pPr marL="0" indent="0">
              <a:buNone/>
            </a:pPr>
            <a:endParaRPr lang="en-IE" sz="1200" i="1" kern="1200" baseline="0" dirty="0" smtClean="0">
              <a:solidFill>
                <a:schemeClr val="tx1"/>
              </a:solidFill>
              <a:latin typeface="+mn-lt"/>
              <a:ea typeface="+mn-ea"/>
              <a:cs typeface="+mn-cs"/>
            </a:endParaRPr>
          </a:p>
          <a:p>
            <a:pPr marL="0" indent="0">
              <a:buNone/>
            </a:pPr>
            <a:endParaRPr lang="en-IE" sz="1200" i="1"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72316A7-B6F8-493F-B2B7-10892D33BDA9}" type="slidenum">
              <a:rPr lang="en-IE" smtClean="0"/>
              <a:pPr/>
              <a:t>8</a:t>
            </a:fld>
            <a:endParaRPr lang="en-I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200" kern="1200" baseline="0" dirty="0" smtClean="0">
                <a:solidFill>
                  <a:schemeClr val="tx1"/>
                </a:solidFill>
                <a:latin typeface="+mn-lt"/>
                <a:ea typeface="+mn-ea"/>
                <a:cs typeface="+mn-cs"/>
              </a:rPr>
              <a:t>The mLearning faculty makes use of slides, virtual smart boards, material upload facilities, content management facilities as well as  SMS, email, and offline messaging enhance the learning experience for the students. (Parada, G. 2010) </a:t>
            </a:r>
          </a:p>
          <a:p>
            <a:endParaRPr lang="en-IE" sz="1200" kern="1200" baseline="0" dirty="0" smtClean="0">
              <a:solidFill>
                <a:schemeClr val="tx1"/>
              </a:solidFill>
              <a:latin typeface="+mn-lt"/>
              <a:ea typeface="+mn-ea"/>
              <a:cs typeface="+mn-cs"/>
            </a:endParaRPr>
          </a:p>
          <a:p>
            <a:endParaRPr lang="en-IE" sz="1200" kern="1200" baseline="0" dirty="0" smtClean="0">
              <a:solidFill>
                <a:schemeClr val="tx1"/>
              </a:solidFill>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072316A7-B6F8-493F-B2B7-10892D33BDA9}" type="slidenum">
              <a:rPr lang="en-IE" smtClean="0"/>
              <a:pPr/>
              <a:t>9</a:t>
            </a:fld>
            <a:endParaRPr lang="en-I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A113C99C-AC6B-43DD-AE1D-07AF914DCA93}" type="datetimeFigureOut">
              <a:rPr lang="en-IE" smtClean="0"/>
              <a:t>01/08/2012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84EB3FF5-CB62-4AFB-86A2-3723EFE4472C}" type="slidenum">
              <a:rPr lang="en-IE" smtClean="0"/>
              <a:t>‹#›</a:t>
            </a:fld>
            <a:endParaRPr lang="en-IE" dirty="0"/>
          </a:p>
        </p:txBody>
      </p:sp>
    </p:spTree>
    <p:extLst>
      <p:ext uri="{BB962C8B-B14F-4D97-AF65-F5344CB8AC3E}">
        <p14:creationId xmlns:p14="http://schemas.microsoft.com/office/powerpoint/2010/main" val="379897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113C99C-AC6B-43DD-AE1D-07AF914DCA93}" type="datetimeFigureOut">
              <a:rPr lang="en-IE" smtClean="0"/>
              <a:t>01/08/2012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84EB3FF5-CB62-4AFB-86A2-3723EFE4472C}" type="slidenum">
              <a:rPr lang="en-IE" smtClean="0"/>
              <a:t>‹#›</a:t>
            </a:fld>
            <a:endParaRPr lang="en-IE" dirty="0"/>
          </a:p>
        </p:txBody>
      </p:sp>
    </p:spTree>
    <p:extLst>
      <p:ext uri="{BB962C8B-B14F-4D97-AF65-F5344CB8AC3E}">
        <p14:creationId xmlns:p14="http://schemas.microsoft.com/office/powerpoint/2010/main" val="404149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113C99C-AC6B-43DD-AE1D-07AF914DCA93}" type="datetimeFigureOut">
              <a:rPr lang="en-IE" smtClean="0"/>
              <a:t>01/08/2012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84EB3FF5-CB62-4AFB-86A2-3723EFE4472C}" type="slidenum">
              <a:rPr lang="en-IE" smtClean="0"/>
              <a:t>‹#›</a:t>
            </a:fld>
            <a:endParaRPr lang="en-IE" dirty="0"/>
          </a:p>
        </p:txBody>
      </p:sp>
    </p:spTree>
    <p:extLst>
      <p:ext uri="{BB962C8B-B14F-4D97-AF65-F5344CB8AC3E}">
        <p14:creationId xmlns:p14="http://schemas.microsoft.com/office/powerpoint/2010/main" val="2012410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113C99C-AC6B-43DD-AE1D-07AF914DCA93}" type="datetimeFigureOut">
              <a:rPr lang="en-IE" smtClean="0"/>
              <a:t>01/08/2012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84EB3FF5-CB62-4AFB-86A2-3723EFE4472C}" type="slidenum">
              <a:rPr lang="en-IE" smtClean="0"/>
              <a:t>‹#›</a:t>
            </a:fld>
            <a:endParaRPr lang="en-IE" dirty="0"/>
          </a:p>
        </p:txBody>
      </p:sp>
    </p:spTree>
    <p:extLst>
      <p:ext uri="{BB962C8B-B14F-4D97-AF65-F5344CB8AC3E}">
        <p14:creationId xmlns:p14="http://schemas.microsoft.com/office/powerpoint/2010/main" val="347512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13C99C-AC6B-43DD-AE1D-07AF914DCA93}" type="datetimeFigureOut">
              <a:rPr lang="en-IE" smtClean="0"/>
              <a:t>01/08/2012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84EB3FF5-CB62-4AFB-86A2-3723EFE4472C}" type="slidenum">
              <a:rPr lang="en-IE" smtClean="0"/>
              <a:t>‹#›</a:t>
            </a:fld>
            <a:endParaRPr lang="en-IE" dirty="0"/>
          </a:p>
        </p:txBody>
      </p:sp>
    </p:spTree>
    <p:extLst>
      <p:ext uri="{BB962C8B-B14F-4D97-AF65-F5344CB8AC3E}">
        <p14:creationId xmlns:p14="http://schemas.microsoft.com/office/powerpoint/2010/main" val="2637429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A113C99C-AC6B-43DD-AE1D-07AF914DCA93}" type="datetimeFigureOut">
              <a:rPr lang="en-IE" smtClean="0"/>
              <a:t>01/08/2012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84EB3FF5-CB62-4AFB-86A2-3723EFE4472C}" type="slidenum">
              <a:rPr lang="en-IE" smtClean="0"/>
              <a:t>‹#›</a:t>
            </a:fld>
            <a:endParaRPr lang="en-IE" dirty="0"/>
          </a:p>
        </p:txBody>
      </p:sp>
    </p:spTree>
    <p:extLst>
      <p:ext uri="{BB962C8B-B14F-4D97-AF65-F5344CB8AC3E}">
        <p14:creationId xmlns:p14="http://schemas.microsoft.com/office/powerpoint/2010/main" val="923511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A113C99C-AC6B-43DD-AE1D-07AF914DCA93}" type="datetimeFigureOut">
              <a:rPr lang="en-IE" smtClean="0"/>
              <a:t>01/08/2012</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84EB3FF5-CB62-4AFB-86A2-3723EFE4472C}" type="slidenum">
              <a:rPr lang="en-IE" smtClean="0"/>
              <a:t>‹#›</a:t>
            </a:fld>
            <a:endParaRPr lang="en-IE" dirty="0"/>
          </a:p>
        </p:txBody>
      </p:sp>
    </p:spTree>
    <p:extLst>
      <p:ext uri="{BB962C8B-B14F-4D97-AF65-F5344CB8AC3E}">
        <p14:creationId xmlns:p14="http://schemas.microsoft.com/office/powerpoint/2010/main" val="1702500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A113C99C-AC6B-43DD-AE1D-07AF914DCA93}" type="datetimeFigureOut">
              <a:rPr lang="en-IE" smtClean="0"/>
              <a:t>01/08/2012</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84EB3FF5-CB62-4AFB-86A2-3723EFE4472C}" type="slidenum">
              <a:rPr lang="en-IE" smtClean="0"/>
              <a:t>‹#›</a:t>
            </a:fld>
            <a:endParaRPr lang="en-IE" dirty="0"/>
          </a:p>
        </p:txBody>
      </p:sp>
    </p:spTree>
    <p:extLst>
      <p:ext uri="{BB962C8B-B14F-4D97-AF65-F5344CB8AC3E}">
        <p14:creationId xmlns:p14="http://schemas.microsoft.com/office/powerpoint/2010/main" val="244077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13C99C-AC6B-43DD-AE1D-07AF914DCA93}" type="datetimeFigureOut">
              <a:rPr lang="en-IE" smtClean="0"/>
              <a:t>01/08/2012</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84EB3FF5-CB62-4AFB-86A2-3723EFE4472C}" type="slidenum">
              <a:rPr lang="en-IE" smtClean="0"/>
              <a:t>‹#›</a:t>
            </a:fld>
            <a:endParaRPr lang="en-IE" dirty="0"/>
          </a:p>
        </p:txBody>
      </p:sp>
    </p:spTree>
    <p:extLst>
      <p:ext uri="{BB962C8B-B14F-4D97-AF65-F5344CB8AC3E}">
        <p14:creationId xmlns:p14="http://schemas.microsoft.com/office/powerpoint/2010/main" val="274617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13C99C-AC6B-43DD-AE1D-07AF914DCA93}" type="datetimeFigureOut">
              <a:rPr lang="en-IE" smtClean="0"/>
              <a:t>01/08/2012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84EB3FF5-CB62-4AFB-86A2-3723EFE4472C}" type="slidenum">
              <a:rPr lang="en-IE" smtClean="0"/>
              <a:t>‹#›</a:t>
            </a:fld>
            <a:endParaRPr lang="en-IE" dirty="0"/>
          </a:p>
        </p:txBody>
      </p:sp>
    </p:spTree>
    <p:extLst>
      <p:ext uri="{BB962C8B-B14F-4D97-AF65-F5344CB8AC3E}">
        <p14:creationId xmlns:p14="http://schemas.microsoft.com/office/powerpoint/2010/main" val="2488189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13C99C-AC6B-43DD-AE1D-07AF914DCA93}" type="datetimeFigureOut">
              <a:rPr lang="en-IE" smtClean="0"/>
              <a:t>01/08/2012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84EB3FF5-CB62-4AFB-86A2-3723EFE4472C}" type="slidenum">
              <a:rPr lang="en-IE" smtClean="0"/>
              <a:t>‹#›</a:t>
            </a:fld>
            <a:endParaRPr lang="en-IE" dirty="0"/>
          </a:p>
        </p:txBody>
      </p:sp>
    </p:spTree>
    <p:extLst>
      <p:ext uri="{BB962C8B-B14F-4D97-AF65-F5344CB8AC3E}">
        <p14:creationId xmlns:p14="http://schemas.microsoft.com/office/powerpoint/2010/main" val="4206271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3C99C-AC6B-43DD-AE1D-07AF914DCA93}" type="datetimeFigureOut">
              <a:rPr lang="en-IE" smtClean="0"/>
              <a:t>01/08/2012</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B3FF5-CB62-4AFB-86A2-3723EFE4472C}" type="slidenum">
              <a:rPr lang="en-IE" smtClean="0"/>
              <a:t>‹#›</a:t>
            </a:fld>
            <a:endParaRPr lang="en-IE" dirty="0"/>
          </a:p>
        </p:txBody>
      </p:sp>
    </p:spTree>
    <p:extLst>
      <p:ext uri="{BB962C8B-B14F-4D97-AF65-F5344CB8AC3E}">
        <p14:creationId xmlns:p14="http://schemas.microsoft.com/office/powerpoint/2010/main" val="2576691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wav"/><Relationship Id="rId3" Type="http://schemas.microsoft.com/office/2007/relationships/media" Target="../media/media2.wav"/><Relationship Id="rId7" Type="http://schemas.microsoft.com/office/2007/relationships/media" Target="../media/media4.wav"/><Relationship Id="rId12" Type="http://schemas.openxmlformats.org/officeDocument/2006/relationships/image" Target="../media/image2.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11" Type="http://schemas.openxmlformats.org/officeDocument/2006/relationships/image" Target="../media/image1.png"/><Relationship Id="rId5" Type="http://schemas.microsoft.com/office/2007/relationships/media" Target="../media/media3.wav"/><Relationship Id="rId10" Type="http://schemas.openxmlformats.org/officeDocument/2006/relationships/notesSlide" Target="../notesSlides/notesSlide1.xml"/><Relationship Id="rId4" Type="http://schemas.openxmlformats.org/officeDocument/2006/relationships/audio" Target="../media/media2.wav"/><Relationship Id="rId9"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10.wav"/><Relationship Id="rId7" Type="http://schemas.openxmlformats.org/officeDocument/2006/relationships/image" Target="../media/image3.png"/><Relationship Id="rId2" Type="http://schemas.microsoft.com/office/2007/relationships/media" Target="../media/media10.wav"/><Relationship Id="rId1" Type="http://schemas.openxmlformats.org/officeDocument/2006/relationships/audio" Target="../media/audio7.wav"/><Relationship Id="rId6" Type="http://schemas.openxmlformats.org/officeDocument/2006/relationships/image" Target="../media/image9.jpeg"/><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5.wav"/><Relationship Id="rId7" Type="http://schemas.openxmlformats.org/officeDocument/2006/relationships/image" Target="../media/image3.png"/><Relationship Id="rId2" Type="http://schemas.microsoft.com/office/2007/relationships/media" Target="../media/media5.wav"/><Relationship Id="rId1" Type="http://schemas.openxmlformats.org/officeDocument/2006/relationships/audio" Target="../media/audio2.wav"/><Relationship Id="rId6" Type="http://schemas.openxmlformats.org/officeDocument/2006/relationships/image" Target="../media/image4.jpeg"/><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audio" Target="../media/media6.wav"/><Relationship Id="rId7" Type="http://schemas.openxmlformats.org/officeDocument/2006/relationships/image" Target="../media/image2.png"/><Relationship Id="rId2" Type="http://schemas.microsoft.com/office/2007/relationships/media" Target="../media/media6.wav"/><Relationship Id="rId1" Type="http://schemas.openxmlformats.org/officeDocument/2006/relationships/audio" Target="../media/audio3.wav"/><Relationship Id="rId6" Type="http://schemas.openxmlformats.org/officeDocument/2006/relationships/image" Target="../media/image3.png"/><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audio" Target="../media/media7.wav"/><Relationship Id="rId7" Type="http://schemas.openxmlformats.org/officeDocument/2006/relationships/image" Target="../media/image2.png"/><Relationship Id="rId2" Type="http://schemas.microsoft.com/office/2007/relationships/media" Target="../media/media7.wav"/><Relationship Id="rId1" Type="http://schemas.openxmlformats.org/officeDocument/2006/relationships/audio" Target="../media/audio4.wav"/><Relationship Id="rId6" Type="http://schemas.openxmlformats.org/officeDocument/2006/relationships/image" Target="../media/image3.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8.wav"/><Relationship Id="rId7" Type="http://schemas.openxmlformats.org/officeDocument/2006/relationships/image" Target="../media/image3.png"/><Relationship Id="rId2" Type="http://schemas.microsoft.com/office/2007/relationships/media" Target="../media/media8.wav"/><Relationship Id="rId1" Type="http://schemas.openxmlformats.org/officeDocument/2006/relationships/audio" Target="../media/audio5.wav"/><Relationship Id="rId6" Type="http://schemas.openxmlformats.org/officeDocument/2006/relationships/image" Target="../media/image7.jpeg"/><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9.wav"/><Relationship Id="rId7" Type="http://schemas.openxmlformats.org/officeDocument/2006/relationships/image" Target="../media/image3.png"/><Relationship Id="rId2" Type="http://schemas.microsoft.com/office/2007/relationships/media" Target="../media/media9.wav"/><Relationship Id="rId1" Type="http://schemas.openxmlformats.org/officeDocument/2006/relationships/audio" Target="../media/audio6.wav"/><Relationship Id="rId6" Type="http://schemas.openxmlformats.org/officeDocument/2006/relationships/image" Target="../media/image8.jpeg"/><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0032" y="1052736"/>
            <a:ext cx="3816424" cy="496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fontScale="90000"/>
          </a:bodyPr>
          <a:lstStyle/>
          <a:p>
            <a:r>
              <a:rPr lang="en-IE" dirty="0" smtClean="0"/>
              <a:t>Mobile Learning and the Developing World, An Overview                                </a:t>
            </a:r>
            <a:endParaRPr lang="en-IE" dirty="0"/>
          </a:p>
        </p:txBody>
      </p:sp>
      <p:sp>
        <p:nvSpPr>
          <p:cNvPr id="5" name="Content Placeholder 4"/>
          <p:cNvSpPr>
            <a:spLocks noGrp="1"/>
          </p:cNvSpPr>
          <p:nvPr>
            <p:ph sz="half" idx="1"/>
          </p:nvPr>
        </p:nvSpPr>
        <p:spPr/>
        <p:txBody>
          <a:bodyPr>
            <a:normAutofit fontScale="85000" lnSpcReduction="20000"/>
          </a:bodyPr>
          <a:lstStyle/>
          <a:p>
            <a:r>
              <a:rPr lang="en-IE" dirty="0" smtClean="0"/>
              <a:t>Mobile learning is all about us, and we are going to explore its growing popularity.</a:t>
            </a:r>
          </a:p>
          <a:p>
            <a:r>
              <a:rPr lang="en-IE" dirty="0" smtClean="0"/>
              <a:t>mLearning allows students to study at a time, place and pace of their choice.</a:t>
            </a:r>
          </a:p>
          <a:p>
            <a:r>
              <a:rPr lang="en-IE" dirty="0" smtClean="0"/>
              <a:t>mLearning can work through Smartphones and Tablets.</a:t>
            </a:r>
          </a:p>
          <a:p>
            <a:r>
              <a:rPr lang="en-IE" dirty="0" smtClean="0"/>
              <a:t>Mobile networks are expanding  rapidly in developing countries, how will this effect mLearning?</a:t>
            </a:r>
            <a:endParaRPr lang="en-IE" dirty="0"/>
          </a:p>
        </p:txBody>
      </p:sp>
      <p:sp>
        <p:nvSpPr>
          <p:cNvPr id="7" name="Content Placeholder 6"/>
          <p:cNvSpPr>
            <a:spLocks noGrp="1"/>
          </p:cNvSpPr>
          <p:nvPr>
            <p:ph sz="half" idx="2"/>
          </p:nvPr>
        </p:nvSpPr>
        <p:spPr/>
        <p:txBody>
          <a:bodyPr>
            <a:normAutofit fontScale="85000" lnSpcReduction="20000"/>
          </a:bodyPr>
          <a:lstStyle/>
          <a:p>
            <a:pPr marL="0" indent="0">
              <a:buNone/>
            </a:pPr>
            <a:endParaRPr lang="en-IE" dirty="0"/>
          </a:p>
        </p:txBody>
      </p:sp>
      <p:pic>
        <p:nvPicPr>
          <p:cNvPr id="12" name="Mar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4354286" y="6168933"/>
            <a:ext cx="609600" cy="609600"/>
          </a:xfrm>
          <a:prstGeom prst="rect">
            <a:avLst/>
          </a:prstGeom>
        </p:spPr>
      </p:pic>
      <p:pic>
        <p:nvPicPr>
          <p:cNvPr id="1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4354286" y="6168933"/>
            <a:ext cx="609600" cy="609600"/>
          </a:xfrm>
          <a:prstGeom prst="rect">
            <a:avLst/>
          </a:prstGeom>
        </p:spPr>
      </p:pic>
      <p:pic>
        <p:nvPicPr>
          <p:cNvPr id="14" name="Slide 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4267200" y="6165304"/>
            <a:ext cx="609600" cy="476796"/>
          </a:xfrm>
          <a:prstGeom prst="rect">
            <a:avLst/>
          </a:prstGeom>
        </p:spPr>
      </p:pic>
      <p:pic>
        <p:nvPicPr>
          <p:cNvPr id="15" name="Audio 14">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4327071" y="6165304"/>
            <a:ext cx="609600" cy="609600"/>
          </a:xfrm>
          <a:prstGeom prst="rect">
            <a:avLst/>
          </a:prstGeom>
        </p:spPr>
      </p:pic>
    </p:spTree>
    <p:extLst>
      <p:ext uri="{BB962C8B-B14F-4D97-AF65-F5344CB8AC3E}">
        <p14:creationId xmlns:p14="http://schemas.microsoft.com/office/powerpoint/2010/main" val="401235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9230" fill="hold"/>
                                        <p:tgtEl>
                                          <p:spTgt spid="12"/>
                                        </p:tgtEl>
                                      </p:cBhvr>
                                    </p:cmd>
                                  </p:childTnLst>
                                </p:cTn>
                              </p:par>
                            </p:childTnLst>
                          </p:cTn>
                        </p:par>
                      </p:childTnLst>
                    </p:cTn>
                  </p:par>
                </p:childTnLst>
              </p:cTn>
              <p:nextCondLst>
                <p:cond evt="onClick" delay="0">
                  <p:tgtEl>
                    <p:spTgt spid="12"/>
                  </p:tgtEl>
                </p:cond>
              </p:nextCondLst>
            </p:seq>
            <p:audio>
              <p:cMediaNode vol="80000">
                <p:cTn id="12" fill="hold" display="0">
                  <p:stCondLst>
                    <p:cond delay="indefinite"/>
                  </p:stCondLst>
                  <p:endCondLst>
                    <p:cond evt="onStopAudio" delay="0">
                      <p:tgtEl>
                        <p:sldTgt/>
                      </p:tgtEl>
                    </p:cond>
                  </p:endCondLst>
                </p:cTn>
                <p:tgtEl>
                  <p:spTgt spid="12"/>
                </p:tgtEl>
              </p:cMediaNode>
            </p:audio>
            <p:seq concurrent="1" nextAc="seek">
              <p:cTn id="13" restart="whenNotActive" fill="hold" evtFilter="cancelBubble" nodeType="interactiveSeq">
                <p:stCondLst>
                  <p:cond evt="onClick" delay="0">
                    <p:tgtEl>
                      <p:spTgt spid="1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6720" fill="hold"/>
                                        <p:tgtEl>
                                          <p:spTgt spid="13"/>
                                        </p:tgtEl>
                                      </p:cBhvr>
                                    </p:cmd>
                                  </p:childTnLst>
                                </p:cTn>
                              </p:par>
                            </p:childTnLst>
                          </p:cTn>
                        </p:par>
                      </p:childTnLst>
                    </p:cTn>
                  </p:par>
                </p:childTnLst>
              </p:cTn>
              <p:nextCondLst>
                <p:cond evt="onClick" delay="0">
                  <p:tgtEl>
                    <p:spTgt spid="13"/>
                  </p:tgtEl>
                </p:cond>
              </p:nextCondLst>
            </p:seq>
            <p:audio>
              <p:cMediaNode vol="80000">
                <p:cTn id="18" fill="hold" display="0">
                  <p:stCondLst>
                    <p:cond delay="indefinite"/>
                  </p:stCondLst>
                  <p:endCondLst>
                    <p:cond evt="onStopAudio" delay="0">
                      <p:tgtEl>
                        <p:sldTgt/>
                      </p:tgtEl>
                    </p:cond>
                  </p:endCondLst>
                </p:cTn>
                <p:tgtEl>
                  <p:spTgt spid="13"/>
                </p:tgtEl>
              </p:cMediaNode>
            </p:audio>
            <p:seq concurrent="1" nextAc="seek">
              <p:cTn id="19" restart="whenNotActive" fill="hold" evtFilter="cancelBubble" nodeType="interactiveSeq">
                <p:stCondLst>
                  <p:cond evt="onClick" delay="0">
                    <p:tgtEl>
                      <p:spTgt spid="14"/>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6000" fill="hold"/>
                                        <p:tgtEl>
                                          <p:spTgt spid="14"/>
                                        </p:tgtEl>
                                      </p:cBhvr>
                                    </p:cmd>
                                  </p:childTnLst>
                                </p:cTn>
                              </p:par>
                            </p:childTnLst>
                          </p:cTn>
                        </p:par>
                      </p:childTnLst>
                    </p:cTn>
                  </p:par>
                </p:childTnLst>
              </p:cTn>
              <p:nextCondLst>
                <p:cond evt="onClick" delay="0">
                  <p:tgtEl>
                    <p:spTgt spid="14"/>
                  </p:tgtEl>
                </p:cond>
              </p:nextCondLst>
            </p:seq>
            <p:audio>
              <p:cMediaNode vol="80000">
                <p:cTn id="24" fill="hold" display="0">
                  <p:stCondLst>
                    <p:cond delay="indefinite"/>
                  </p:stCondLst>
                  <p:endCondLst>
                    <p:cond evt="onStopAudio" delay="0">
                      <p:tgtEl>
                        <p:sldTgt/>
                      </p:tgtEl>
                    </p:cond>
                  </p:endCondLst>
                </p:cTn>
                <p:tgtEl>
                  <p:spTgt spid="14"/>
                </p:tgtEl>
              </p:cMediaNode>
            </p:audio>
            <p:audio isNarration="1">
              <p:cMediaNode vol="80000" showWhenStopped="0">
                <p:cTn id="25" fill="hold" display="0">
                  <p:stCondLst>
                    <p:cond delay="indefinite"/>
                  </p:stCondLst>
                  <p:endCondLst>
                    <p:cond evt="onStopAudio" delay="0">
                      <p:tgtEl>
                        <p:sldTgt/>
                      </p:tgtEl>
                    </p:cond>
                  </p:endCondLst>
                </p:cTn>
                <p:tgtEl>
                  <p:spTgt spid="1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Conclusion</a:t>
            </a:r>
            <a:endParaRPr lang="en-IE" dirty="0"/>
          </a:p>
        </p:txBody>
      </p:sp>
      <p:sp>
        <p:nvSpPr>
          <p:cNvPr id="3" name="Content Placeholder 2"/>
          <p:cNvSpPr>
            <a:spLocks noGrp="1"/>
          </p:cNvSpPr>
          <p:nvPr>
            <p:ph sz="half" idx="1"/>
          </p:nvPr>
        </p:nvSpPr>
        <p:spPr>
          <a:xfrm>
            <a:off x="457200" y="1428736"/>
            <a:ext cx="4038600" cy="4697427"/>
          </a:xfrm>
        </p:spPr>
        <p:txBody>
          <a:bodyPr>
            <a:normAutofit fontScale="85000" lnSpcReduction="20000"/>
          </a:bodyPr>
          <a:lstStyle/>
          <a:p>
            <a:r>
              <a:rPr lang="en-IE" i="1" dirty="0" smtClean="0"/>
              <a:t>mLearning has the capability to:</a:t>
            </a:r>
          </a:p>
          <a:p>
            <a:r>
              <a:rPr lang="en-IE" dirty="0" smtClean="0"/>
              <a:t>tackle the problem of limited capacity and resources within universities.</a:t>
            </a:r>
          </a:p>
          <a:p>
            <a:r>
              <a:rPr lang="en-IE" dirty="0" smtClean="0"/>
              <a:t>help address the problem of low participation rates in 3r</a:t>
            </a:r>
            <a:r>
              <a:rPr lang="en-IE" baseline="30000" dirty="0" smtClean="0"/>
              <a:t>d</a:t>
            </a:r>
            <a:r>
              <a:rPr lang="en-IE" dirty="0" smtClean="0"/>
              <a:t> level education</a:t>
            </a:r>
          </a:p>
          <a:p>
            <a:r>
              <a:rPr lang="en-IE" dirty="0" smtClean="0"/>
              <a:t>Enable local universities to connect globally, ensuring better opportunities for students.</a:t>
            </a:r>
          </a:p>
          <a:p>
            <a:pPr marL="0" lvl="0" indent="0">
              <a:spcBef>
                <a:spcPts val="0"/>
              </a:spcBef>
              <a:buNone/>
            </a:pPr>
            <a:r>
              <a:rPr lang="en-IE" sz="1200" dirty="0" smtClean="0">
                <a:solidFill>
                  <a:prstClr val="black"/>
                </a:solidFill>
              </a:rPr>
              <a:t>            (</a:t>
            </a:r>
            <a:r>
              <a:rPr lang="en-IE" sz="1200" dirty="0">
                <a:solidFill>
                  <a:prstClr val="black"/>
                </a:solidFill>
              </a:rPr>
              <a:t>Parada, G. 2010) </a:t>
            </a:r>
          </a:p>
          <a:p>
            <a:endParaRPr lang="en-IE" dirty="0" smtClean="0"/>
          </a:p>
          <a:p>
            <a:endParaRPr lang="en-IE" dirty="0"/>
          </a:p>
        </p:txBody>
      </p:sp>
      <p:pic>
        <p:nvPicPr>
          <p:cNvPr id="5" name="Content Placeholder 4" descr="images (girl).jpg"/>
          <p:cNvPicPr>
            <a:picLocks noGrp="1" noChangeAspect="1"/>
          </p:cNvPicPr>
          <p:nvPr>
            <p:ph sz="half" idx="2"/>
          </p:nvPr>
        </p:nvPicPr>
        <p:blipFill>
          <a:blip r:embed="rId6"/>
          <a:stretch>
            <a:fillRect/>
          </a:stretch>
        </p:blipFill>
        <p:spPr>
          <a:xfrm>
            <a:off x="4929190" y="1785926"/>
            <a:ext cx="3214710" cy="3857652"/>
          </a:xfrm>
        </p:spPr>
      </p:pic>
      <p:pic>
        <p:nvPicPr>
          <p:cNvPr id="6" name="~PP3234.WAV">
            <a:hlinkClick r:id="" action="ppaction://media"/>
          </p:cNvPr>
          <p:cNvPicPr>
            <a:picLocks noRot="1" noChangeAspect="1"/>
          </p:cNvPicPr>
          <p:nvPr>
            <a:wavAudioFile r:embed="rId1" name="~PP3234.WAV"/>
          </p:nvPr>
        </p:nvPicPr>
        <p:blipFill>
          <a:blip r:embed="rId7"/>
          <a:stretch>
            <a:fillRect/>
          </a:stretch>
        </p:blipFill>
        <p:spPr>
          <a:xfrm>
            <a:off x="8632825" y="6346825"/>
            <a:ext cx="304800" cy="304800"/>
          </a:xfrm>
          <a:prstGeom prst="rect">
            <a:avLst/>
          </a:prstGeom>
        </p:spPr>
      </p:pic>
      <p:pic>
        <p:nvPicPr>
          <p:cNvPr id="7" name="Slide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4267200" y="5907768"/>
            <a:ext cx="609600" cy="609600"/>
          </a:xfrm>
          <a:prstGeom prst="rect">
            <a:avLst/>
          </a:prstGeom>
        </p:spPr>
      </p:pic>
    </p:spTree>
    <p:extLst>
      <p:ext uri="{BB962C8B-B14F-4D97-AF65-F5344CB8AC3E}">
        <p14:creationId xmlns:p14="http://schemas.microsoft.com/office/powerpoint/2010/main" val="3145338583"/>
      </p:ext>
    </p:extLst>
  </p:cSld>
  <p:clrMapOvr>
    <a:masterClrMapping/>
  </p:clrMapOvr>
  <p:transition advTm="292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5940"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
            </a:r>
            <a:br>
              <a:rPr lang="en-IE" dirty="0"/>
            </a:br>
            <a:r>
              <a:rPr lang="en-IE" dirty="0"/>
              <a:t/>
            </a:r>
            <a:br>
              <a:rPr lang="en-IE" dirty="0"/>
            </a:br>
            <a:r>
              <a:rPr lang="en-IE" sz="3600" dirty="0" smtClean="0"/>
              <a:t>References</a:t>
            </a:r>
            <a:r>
              <a:rPr lang="en-IE" sz="3600" dirty="0"/>
              <a:t/>
            </a:r>
            <a:br>
              <a:rPr lang="en-IE" sz="3600" dirty="0"/>
            </a:br>
            <a:r>
              <a:rPr lang="en-IE" dirty="0"/>
              <a:t/>
            </a:r>
            <a:br>
              <a:rPr lang="en-IE" dirty="0"/>
            </a:br>
            <a:endParaRPr lang="en-IE" dirty="0"/>
          </a:p>
        </p:txBody>
      </p:sp>
      <p:sp>
        <p:nvSpPr>
          <p:cNvPr id="3" name="Content Placeholder 2"/>
          <p:cNvSpPr>
            <a:spLocks noGrp="1"/>
          </p:cNvSpPr>
          <p:nvPr>
            <p:ph sz="half" idx="1"/>
          </p:nvPr>
        </p:nvSpPr>
        <p:spPr/>
        <p:txBody>
          <a:bodyPr>
            <a:normAutofit fontScale="92500" lnSpcReduction="20000"/>
          </a:bodyPr>
          <a:lstStyle/>
          <a:p>
            <a:r>
              <a:rPr lang="en-IE" sz="2400" dirty="0"/>
              <a:t>Canessa, E. &amp; Zennaro, M. </a:t>
            </a:r>
            <a:endParaRPr lang="en-IE" sz="2400" dirty="0" smtClean="0"/>
          </a:p>
          <a:p>
            <a:pPr marL="0" indent="0">
              <a:buNone/>
            </a:pPr>
            <a:r>
              <a:rPr lang="en-IE" sz="2400" dirty="0" smtClean="0"/>
              <a:t> </a:t>
            </a:r>
            <a:r>
              <a:rPr lang="en-IE" sz="2400" dirty="0"/>
              <a:t>m-Science, Sensing, Computing and Dissemination. ICTP, Italy. Publisher ICTP—The Abdus Salam International Centre for Theoretical Physics 2010 ICTP Science Dissemination Unit, e-mail: sdu@ictp.it. Printing history: November 2010, First Edition ISBN 92-95003-43-8:</a:t>
            </a:r>
          </a:p>
          <a:p>
            <a:endParaRPr lang="en-IE" dirty="0"/>
          </a:p>
        </p:txBody>
      </p:sp>
      <p:sp>
        <p:nvSpPr>
          <p:cNvPr id="4" name="Content Placeholder 3"/>
          <p:cNvSpPr>
            <a:spLocks noGrp="1"/>
          </p:cNvSpPr>
          <p:nvPr>
            <p:ph sz="half" idx="2"/>
          </p:nvPr>
        </p:nvSpPr>
        <p:spPr/>
        <p:txBody>
          <a:bodyPr>
            <a:normAutofit fontScale="92500" lnSpcReduction="20000"/>
          </a:bodyPr>
          <a:lstStyle/>
          <a:p>
            <a:r>
              <a:rPr lang="en-IE" sz="2400" dirty="0" smtClean="0"/>
              <a:t>Parada</a:t>
            </a:r>
            <a:r>
              <a:rPr lang="en-IE" sz="2400" dirty="0"/>
              <a:t>, G. m-Learning in Sri Lanka: A Case Study,, Economics and Technology Journalist, Writing/contributing to m-Science, Sensing, Computing and Dissemination,(P 259). Canessa, E. &amp; Zennaro, M. ICTP, Italy. Publisher ICTP—The Abdus Salam International Centre for Theoretical Physics 2010 ICTP Science Dissemination Unit,. Printing history: November 2010, First Edition ISBN 92-95003-43-8</a:t>
            </a:r>
          </a:p>
          <a:p>
            <a:endParaRPr lang="en-IE" sz="1800" dirty="0"/>
          </a:p>
          <a:p>
            <a:endParaRPr lang="en-IE" dirty="0"/>
          </a:p>
          <a:p>
            <a:endParaRPr lang="en-IE" dirty="0"/>
          </a:p>
          <a:p>
            <a:endParaRPr lang="en-IE" dirty="0"/>
          </a:p>
        </p:txBody>
      </p:sp>
    </p:spTree>
    <p:extLst>
      <p:ext uri="{BB962C8B-B14F-4D97-AF65-F5344CB8AC3E}">
        <p14:creationId xmlns:p14="http://schemas.microsoft.com/office/powerpoint/2010/main" val="1556671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IE" dirty="0" smtClean="0"/>
              <a:t>What is mobile learning?</a:t>
            </a:r>
            <a:br>
              <a:rPr lang="en-IE" dirty="0" smtClean="0"/>
            </a:br>
            <a:endParaRPr lang="en-I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323441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P1599.WAV">
            <a:hlinkClick r:id="" action="ppaction://media"/>
          </p:cNvPr>
          <p:cNvPicPr>
            <a:picLocks noRot="1" noChangeAspect="1"/>
          </p:cNvPicPr>
          <p:nvPr>
            <a:wavAudioFile r:embed="rId1" name="~PP1599.WAV"/>
          </p:nvPr>
        </p:nvPicPr>
        <p:blipFill>
          <a:blip r:embed="rId9"/>
          <a:stretch>
            <a:fillRect/>
          </a:stretch>
        </p:blipFill>
        <p:spPr>
          <a:xfrm>
            <a:off x="8632825" y="6346825"/>
            <a:ext cx="304800" cy="304800"/>
          </a:xfrm>
          <a:prstGeom prst="rect">
            <a:avLst/>
          </a:prstGeom>
        </p:spPr>
      </p:pic>
    </p:spTree>
    <p:extLst>
      <p:ext uri="{BB962C8B-B14F-4D97-AF65-F5344CB8AC3E}">
        <p14:creationId xmlns:p14="http://schemas.microsoft.com/office/powerpoint/2010/main" val="2996748226"/>
      </p:ext>
    </p:extLst>
  </p:cSld>
  <p:clrMapOvr>
    <a:masterClrMapping/>
  </p:clrMapOvr>
  <p:transition advTm="292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Why use mLearning </a:t>
            </a:r>
            <a:endParaRPr lang="en-IE" dirty="0"/>
          </a:p>
        </p:txBody>
      </p:sp>
      <p:sp>
        <p:nvSpPr>
          <p:cNvPr id="3" name="Content Placeholder 2"/>
          <p:cNvSpPr>
            <a:spLocks noGrp="1"/>
          </p:cNvSpPr>
          <p:nvPr>
            <p:ph sz="half" idx="1"/>
          </p:nvPr>
        </p:nvSpPr>
        <p:spPr>
          <a:xfrm>
            <a:off x="457200" y="1600200"/>
            <a:ext cx="4471990" cy="4525963"/>
          </a:xfrm>
        </p:spPr>
        <p:txBody>
          <a:bodyPr>
            <a:normAutofit/>
          </a:bodyPr>
          <a:lstStyle/>
          <a:p>
            <a:r>
              <a:rPr lang="en-IE" sz="2400" dirty="0" smtClean="0">
                <a:latin typeface="Times New Roman" pitchFamily="18" charset="0"/>
                <a:cs typeface="Times New Roman" pitchFamily="18" charset="0"/>
              </a:rPr>
              <a:t>mLearning, means flexible learning, ideal for remote and rural locations.</a:t>
            </a:r>
          </a:p>
          <a:p>
            <a:r>
              <a:rPr lang="en-IE" sz="2400" dirty="0" smtClean="0">
                <a:latin typeface="Times New Roman" pitchFamily="18" charset="0"/>
                <a:cs typeface="Times New Roman" pitchFamily="18" charset="0"/>
              </a:rPr>
              <a:t>mLearning allows for the deployment of learning resources, where none were available.</a:t>
            </a:r>
          </a:p>
          <a:p>
            <a:r>
              <a:rPr lang="en-IE" sz="2400" dirty="0" smtClean="0">
                <a:latin typeface="Times New Roman" pitchFamily="18" charset="0"/>
                <a:cs typeface="Times New Roman" pitchFamily="18" charset="0"/>
              </a:rPr>
              <a:t>mLearning is a cost effective solution.</a:t>
            </a:r>
          </a:p>
          <a:p>
            <a:r>
              <a:rPr lang="en-IE" sz="2400" dirty="0" smtClean="0">
                <a:latin typeface="Times New Roman" pitchFamily="18" charset="0"/>
                <a:cs typeface="Times New Roman" pitchFamily="18" charset="0"/>
              </a:rPr>
              <a:t>mLearning opens up a new world of learning opportunities.</a:t>
            </a:r>
            <a:endParaRPr lang="en-IE" sz="2400" dirty="0">
              <a:latin typeface="Times New Roman" pitchFamily="18" charset="0"/>
              <a:cs typeface="Times New Roman" pitchFamily="18" charset="0"/>
            </a:endParaRPr>
          </a:p>
          <a:p>
            <a:pPr>
              <a:buNone/>
            </a:pPr>
            <a:endParaRPr lang="en-IE" dirty="0"/>
          </a:p>
        </p:txBody>
      </p:sp>
      <p:pic>
        <p:nvPicPr>
          <p:cNvPr id="5" name="Content Placeholder 4" descr="images (4).jpg"/>
          <p:cNvPicPr>
            <a:picLocks noGrp="1" noChangeAspect="1"/>
          </p:cNvPicPr>
          <p:nvPr>
            <p:ph sz="half" idx="2"/>
          </p:nvPr>
        </p:nvPicPr>
        <p:blipFill>
          <a:blip r:embed="rId6"/>
          <a:stretch>
            <a:fillRect/>
          </a:stretch>
        </p:blipFill>
        <p:spPr>
          <a:xfrm>
            <a:off x="5357818" y="1714488"/>
            <a:ext cx="3286147" cy="4143404"/>
          </a:xfrm>
        </p:spPr>
      </p:pic>
      <p:pic>
        <p:nvPicPr>
          <p:cNvPr id="6" name="~PP3673.WAV">
            <a:hlinkClick r:id="" action="ppaction://media"/>
          </p:cNvPr>
          <p:cNvPicPr>
            <a:picLocks noRot="1" noChangeAspect="1"/>
          </p:cNvPicPr>
          <p:nvPr>
            <a:wavAudioFile r:embed="rId1" name="~PP3673.WAV"/>
          </p:nvPr>
        </p:nvPicPr>
        <p:blipFill>
          <a:blip r:embed="rId7"/>
          <a:stretch>
            <a:fillRect/>
          </a:stretch>
        </p:blipFill>
        <p:spPr>
          <a:xfrm>
            <a:off x="8632825" y="6346825"/>
            <a:ext cx="304800" cy="304800"/>
          </a:xfrm>
          <a:prstGeom prst="rect">
            <a:avLst/>
          </a:prstGeom>
        </p:spPr>
      </p:pic>
      <p:pic>
        <p:nvPicPr>
          <p:cNvPr id="7" name="Slide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4267200" y="5805264"/>
            <a:ext cx="609600" cy="541560"/>
          </a:xfrm>
          <a:prstGeom prst="rect">
            <a:avLst/>
          </a:prstGeom>
        </p:spPr>
      </p:pic>
    </p:spTree>
    <p:extLst>
      <p:ext uri="{BB962C8B-B14F-4D97-AF65-F5344CB8AC3E}">
        <p14:creationId xmlns:p14="http://schemas.microsoft.com/office/powerpoint/2010/main" val="3179787994"/>
      </p:ext>
    </p:extLst>
  </p:cSld>
  <p:clrMapOvr>
    <a:masterClrMapping/>
  </p:clrMapOvr>
  <p:transition advTm="209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420"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Why use mLearning</a:t>
            </a:r>
            <a:endParaRPr lang="en-IE" dirty="0"/>
          </a:p>
        </p:txBody>
      </p:sp>
      <p:sp>
        <p:nvSpPr>
          <p:cNvPr id="3" name="Content Placeholder 2"/>
          <p:cNvSpPr>
            <a:spLocks noGrp="1"/>
          </p:cNvSpPr>
          <p:nvPr>
            <p:ph sz="half" idx="1"/>
          </p:nvPr>
        </p:nvSpPr>
        <p:spPr>
          <a:xfrm>
            <a:off x="457200" y="1600200"/>
            <a:ext cx="4330824" cy="4525963"/>
          </a:xfrm>
        </p:spPr>
        <p:txBody>
          <a:bodyPr>
            <a:normAutofit fontScale="77500" lnSpcReduction="20000"/>
          </a:bodyPr>
          <a:lstStyle/>
          <a:p>
            <a:r>
              <a:rPr lang="en-IE" dirty="0" smtClean="0"/>
              <a:t>High speed, low cost smartphones and tablets are changing access and opportunities.</a:t>
            </a:r>
          </a:p>
          <a:p>
            <a:r>
              <a:rPr lang="en-IE" dirty="0" smtClean="0"/>
              <a:t>All this mobile computing power permits the development </a:t>
            </a:r>
            <a:r>
              <a:rPr lang="en-IE" dirty="0"/>
              <a:t>of scientific and commercial applications to </a:t>
            </a:r>
            <a:r>
              <a:rPr lang="en-IE" dirty="0" smtClean="0"/>
              <a:t>help solve  </a:t>
            </a:r>
            <a:r>
              <a:rPr lang="en-IE" dirty="0"/>
              <a:t>the numerous challenges facing developing </a:t>
            </a:r>
            <a:r>
              <a:rPr lang="en-IE" dirty="0" smtClean="0"/>
              <a:t>countries.</a:t>
            </a:r>
          </a:p>
          <a:p>
            <a:r>
              <a:rPr lang="en-IE" dirty="0" smtClean="0"/>
              <a:t>Efficiency</a:t>
            </a:r>
            <a:r>
              <a:rPr lang="en-IE" dirty="0"/>
              <a:t>, the less time spent finding learning  resources, the more time there is to use and learn  from resources. </a:t>
            </a:r>
          </a:p>
          <a:p>
            <a:endParaRPr lang="en-IE" dirty="0" smtClean="0"/>
          </a:p>
          <a:p>
            <a:endParaRPr lang="en-IE"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76056" y="1772816"/>
            <a:ext cx="3318644" cy="3888432"/>
          </a:xfrm>
        </p:spPr>
      </p:pic>
    </p:spTree>
    <p:extLst>
      <p:ext uri="{BB962C8B-B14F-4D97-AF65-F5344CB8AC3E}">
        <p14:creationId xmlns:p14="http://schemas.microsoft.com/office/powerpoint/2010/main" val="753171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IE" dirty="0" smtClean="0"/>
              <a:t>How does mLearning Work? </a:t>
            </a:r>
            <a:endParaRPr lang="en-IE" dirty="0"/>
          </a:p>
        </p:txBody>
      </p:sp>
      <p:sp>
        <p:nvSpPr>
          <p:cNvPr id="9" name="Content Placeholder 8"/>
          <p:cNvSpPr>
            <a:spLocks noGrp="1"/>
          </p:cNvSpPr>
          <p:nvPr>
            <p:ph sz="half" idx="1"/>
          </p:nvPr>
        </p:nvSpPr>
        <p:spPr>
          <a:xfrm>
            <a:off x="457199" y="1600200"/>
            <a:ext cx="4172857" cy="4525963"/>
          </a:xfrm>
        </p:spPr>
        <p:txBody>
          <a:bodyPr>
            <a:normAutofit fontScale="70000" lnSpcReduction="20000"/>
          </a:bodyPr>
          <a:lstStyle/>
          <a:p>
            <a:endParaRPr lang="en-IE" dirty="0" smtClean="0">
              <a:latin typeface="Times New Roman" pitchFamily="18" charset="0"/>
              <a:cs typeface="Times New Roman" pitchFamily="18" charset="0"/>
            </a:endParaRPr>
          </a:p>
          <a:p>
            <a:r>
              <a:rPr lang="en-IE" sz="3600" dirty="0" smtClean="0">
                <a:cs typeface="Times New Roman" pitchFamily="18" charset="0"/>
              </a:rPr>
              <a:t>Many Mobile networks are now high speed and high performance, capable of supporting email, the web, music, voice and hi-definition graphics.</a:t>
            </a:r>
          </a:p>
          <a:p>
            <a:endParaRPr lang="en-IE" sz="3600" dirty="0" smtClean="0">
              <a:cs typeface="Times New Roman" pitchFamily="18" charset="0"/>
            </a:endParaRPr>
          </a:p>
          <a:p>
            <a:r>
              <a:rPr lang="en-IE" sz="3600" dirty="0" smtClean="0">
                <a:cs typeface="Times New Roman" pitchFamily="18" charset="0"/>
              </a:rPr>
              <a:t> 3G mobile phone technology is designed for smartphones and data.</a:t>
            </a:r>
          </a:p>
          <a:p>
            <a:pPr>
              <a:buNone/>
            </a:pPr>
            <a:endParaRPr lang="en-IE" dirty="0" smtClean="0">
              <a:latin typeface="Times New Roman" pitchFamily="18" charset="0"/>
              <a:cs typeface="Times New Roman" pitchFamily="18" charset="0"/>
            </a:endParaRPr>
          </a:p>
          <a:p>
            <a:endParaRPr lang="en-IE" dirty="0"/>
          </a:p>
        </p:txBody>
      </p:sp>
      <p:pic>
        <p:nvPicPr>
          <p:cNvPr id="5" name="~PP958.WAV">
            <a:hlinkClick r:id="" action="ppaction://media"/>
          </p:cNvPr>
          <p:cNvPicPr>
            <a:picLocks noRot="1" noChangeAspect="1"/>
          </p:cNvPicPr>
          <p:nvPr>
            <a:wavAudioFile r:embed="rId1" name="~PP958.WAV"/>
          </p:nvPr>
        </p:nvPicPr>
        <p:blipFill>
          <a:blip r:embed="rId6"/>
          <a:stretch>
            <a:fillRect/>
          </a:stretch>
        </p:blipFill>
        <p:spPr>
          <a:xfrm>
            <a:off x="8632825" y="6346825"/>
            <a:ext cx="304800" cy="304800"/>
          </a:xfrm>
          <a:prstGeom prst="rect">
            <a:avLst/>
          </a:prstGeom>
        </p:spPr>
      </p:pic>
      <p:pic>
        <p:nvPicPr>
          <p:cNvPr id="2" name="Slide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4325257" y="5737225"/>
            <a:ext cx="609600" cy="609600"/>
          </a:xfrm>
          <a:prstGeom prst="rect">
            <a:avLst/>
          </a:prstGeom>
        </p:spPr>
      </p:pic>
      <p:sp>
        <p:nvSpPr>
          <p:cNvPr id="3" name="Content Placeholder 2"/>
          <p:cNvSpPr>
            <a:spLocks noGrp="1"/>
          </p:cNvSpPr>
          <p:nvPr>
            <p:ph sz="half" idx="2"/>
          </p:nvPr>
        </p:nvSpPr>
        <p:spPr/>
        <p:txBody>
          <a:bodyPr>
            <a:normAutofit fontScale="70000" lnSpcReduction="20000"/>
          </a:bodyPr>
          <a:lstStyle/>
          <a:p>
            <a:endParaRPr lang="en-IE" dirty="0" smtClean="0"/>
          </a:p>
          <a:p>
            <a:r>
              <a:rPr lang="en-IE" sz="3600" dirty="0"/>
              <a:t>This combined with the widespread availability of Smartphones and Tablets,  has fostered the development of mLearning programs </a:t>
            </a:r>
            <a:r>
              <a:rPr lang="en-IE" sz="3600" dirty="0" smtClean="0"/>
              <a:t>.</a:t>
            </a:r>
            <a:endParaRPr lang="en-IE" sz="3600" dirty="0"/>
          </a:p>
          <a:p>
            <a:r>
              <a:rPr lang="en-IE" sz="3600" dirty="0" smtClean="0"/>
              <a:t>Greater </a:t>
            </a:r>
            <a:r>
              <a:rPr lang="en-IE" sz="3600" dirty="0"/>
              <a:t>availability of small scale Solar and wind projects have </a:t>
            </a:r>
            <a:r>
              <a:rPr lang="en-IE" sz="3600" dirty="0" smtClean="0"/>
              <a:t>improved </a:t>
            </a:r>
            <a:r>
              <a:rPr lang="en-IE" sz="3600" dirty="0"/>
              <a:t>the availability of power in remote and rural locations.</a:t>
            </a:r>
          </a:p>
          <a:p>
            <a:r>
              <a:rPr lang="it-IT" dirty="0" smtClean="0">
                <a:latin typeface="Times New Roman" pitchFamily="18" charset="0"/>
                <a:cs typeface="Times New Roman" pitchFamily="18" charset="0"/>
              </a:rPr>
              <a:t>(</a:t>
            </a:r>
            <a:r>
              <a:rPr lang="it-IT" dirty="0">
                <a:latin typeface="Times New Roman" pitchFamily="18" charset="0"/>
                <a:cs typeface="Times New Roman" pitchFamily="18" charset="0"/>
              </a:rPr>
              <a:t>Canessa, E. &amp; Zennaro, M. </a:t>
            </a:r>
            <a:r>
              <a:rPr lang="en-IE" dirty="0" smtClean="0"/>
              <a:t>2010)</a:t>
            </a:r>
            <a:endParaRPr lang="en-IE" dirty="0"/>
          </a:p>
        </p:txBody>
      </p:sp>
    </p:spTree>
    <p:extLst>
      <p:ext uri="{BB962C8B-B14F-4D97-AF65-F5344CB8AC3E}">
        <p14:creationId xmlns:p14="http://schemas.microsoft.com/office/powerpoint/2010/main" val="4167866293"/>
      </p:ext>
    </p:extLst>
  </p:cSld>
  <p:clrMapOvr>
    <a:masterClrMapping/>
  </p:clrMapOvr>
  <p:transition advTm="339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7370"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mLearning in Action</a:t>
            </a:r>
            <a:endParaRPr lang="en-IE" dirty="0"/>
          </a:p>
        </p:txBody>
      </p:sp>
      <p:sp>
        <p:nvSpPr>
          <p:cNvPr id="5" name="Content Placeholder 4"/>
          <p:cNvSpPr>
            <a:spLocks noGrp="1"/>
          </p:cNvSpPr>
          <p:nvPr>
            <p:ph sz="half" idx="1"/>
          </p:nvPr>
        </p:nvSpPr>
        <p:spPr/>
        <p:txBody>
          <a:bodyPr/>
          <a:lstStyle/>
          <a:p>
            <a:r>
              <a:rPr lang="en-IE" dirty="0" smtClean="0"/>
              <a:t>There are many examples of mLearning in developing countries.</a:t>
            </a:r>
          </a:p>
          <a:p>
            <a:r>
              <a:rPr lang="en-IE" dirty="0" smtClean="0"/>
              <a:t>Here we are exploring an mLearning initiative designed by the University of Colombo in Sri Lanka</a:t>
            </a:r>
          </a:p>
          <a:p>
            <a:r>
              <a:rPr lang="en-IE" sz="1200" dirty="0"/>
              <a:t>(Parada, G. 2010)</a:t>
            </a:r>
            <a:endParaRPr lang="en-IE" dirty="0" smtClean="0"/>
          </a:p>
          <a:p>
            <a:endParaRPr lang="en-IE"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8064" y="1628800"/>
            <a:ext cx="3312368" cy="3816424"/>
          </a:xfrm>
        </p:spPr>
      </p:pic>
    </p:spTree>
    <p:extLst>
      <p:ext uri="{BB962C8B-B14F-4D97-AF65-F5344CB8AC3E}">
        <p14:creationId xmlns:p14="http://schemas.microsoft.com/office/powerpoint/2010/main" val="299875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m-Learning in Sri Lanka</a:t>
            </a:r>
          </a:p>
        </p:txBody>
      </p:sp>
      <p:sp>
        <p:nvSpPr>
          <p:cNvPr id="3" name="Content Placeholder 2"/>
          <p:cNvSpPr>
            <a:spLocks noGrp="1"/>
          </p:cNvSpPr>
          <p:nvPr>
            <p:ph idx="1"/>
          </p:nvPr>
        </p:nvSpPr>
        <p:spPr>
          <a:effectLst>
            <a:softEdge rad="127000"/>
          </a:effectLst>
        </p:spPr>
        <p:txBody>
          <a:bodyPr>
            <a:normAutofit/>
          </a:bodyPr>
          <a:lstStyle/>
          <a:p>
            <a:r>
              <a:rPr lang="en-IE" dirty="0" smtClean="0"/>
              <a:t>Sri Lanka has one of the highest literacy rates  </a:t>
            </a:r>
            <a:r>
              <a:rPr lang="en-IE" dirty="0"/>
              <a:t>in Asia </a:t>
            </a:r>
            <a:endParaRPr lang="en-IE" dirty="0" smtClean="0"/>
          </a:p>
          <a:p>
            <a:r>
              <a:rPr lang="en-IE" dirty="0" smtClean="0"/>
              <a:t> A computer </a:t>
            </a:r>
            <a:r>
              <a:rPr lang="en-IE" dirty="0"/>
              <a:t>literacy </a:t>
            </a:r>
            <a:r>
              <a:rPr lang="en-IE" dirty="0" smtClean="0"/>
              <a:t>rate that </a:t>
            </a:r>
            <a:r>
              <a:rPr lang="en-IE" dirty="0"/>
              <a:t>has been estimated to be rising at an annual rate of 15</a:t>
            </a:r>
            <a:r>
              <a:rPr lang="en-IE" dirty="0" smtClean="0"/>
              <a:t>%</a:t>
            </a:r>
          </a:p>
          <a:p>
            <a:r>
              <a:rPr lang="en-IE" dirty="0" smtClean="0"/>
              <a:t>This has resulted in the rapid development of  University level  mlearning programs.</a:t>
            </a:r>
            <a:r>
              <a:rPr lang="en-IE" sz="1200" dirty="0">
                <a:solidFill>
                  <a:prstClr val="black"/>
                </a:solidFill>
              </a:rPr>
              <a:t> (Parada, G. 2010) </a:t>
            </a:r>
            <a:endParaRPr lang="en-IE" dirty="0" smtClean="0"/>
          </a:p>
          <a:p>
            <a:endParaRPr lang="en-IE" dirty="0" smtClean="0"/>
          </a:p>
          <a:p>
            <a:endParaRPr lang="en-IE" dirty="0" smtClean="0"/>
          </a:p>
        </p:txBody>
      </p:sp>
      <p:pic>
        <p:nvPicPr>
          <p:cNvPr id="4" name="~PP1422.WAV">
            <a:hlinkClick r:id="" action="ppaction://media"/>
          </p:cNvPr>
          <p:cNvPicPr>
            <a:picLocks noRot="1" noChangeAspect="1"/>
          </p:cNvPicPr>
          <p:nvPr>
            <a:wavAudioFile r:embed="rId1" name="~PP1422.WAV"/>
          </p:nvPr>
        </p:nvPicPr>
        <p:blipFill>
          <a:blip r:embed="rId6"/>
          <a:stretch>
            <a:fillRect/>
          </a:stretch>
        </p:blipFill>
        <p:spPr>
          <a:xfrm>
            <a:off x="8632825" y="6346825"/>
            <a:ext cx="304800" cy="304800"/>
          </a:xfrm>
          <a:prstGeom prst="rect">
            <a:avLst/>
          </a:prstGeom>
        </p:spPr>
      </p:pic>
      <p:pic>
        <p:nvPicPr>
          <p:cNvPr id="5" name="Slide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991992" y="5737225"/>
            <a:ext cx="609600" cy="609600"/>
          </a:xfrm>
          <a:prstGeom prst="rect">
            <a:avLst/>
          </a:prstGeom>
        </p:spPr>
      </p:pic>
    </p:spTree>
    <p:extLst>
      <p:ext uri="{BB962C8B-B14F-4D97-AF65-F5344CB8AC3E}">
        <p14:creationId xmlns:p14="http://schemas.microsoft.com/office/powerpoint/2010/main" val="3456831338"/>
      </p:ext>
    </p:extLst>
  </p:cSld>
  <p:clrMapOvr>
    <a:masterClrMapping/>
  </p:clrMapOvr>
  <p:transition advTm="202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8000"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University of Colombo mLearning initiative</a:t>
            </a:r>
            <a:endParaRPr lang="en-IE" dirty="0"/>
          </a:p>
        </p:txBody>
      </p:sp>
      <p:sp>
        <p:nvSpPr>
          <p:cNvPr id="3" name="Content Placeholder 2"/>
          <p:cNvSpPr>
            <a:spLocks noGrp="1"/>
          </p:cNvSpPr>
          <p:nvPr>
            <p:ph sz="half" idx="1"/>
          </p:nvPr>
        </p:nvSpPr>
        <p:spPr/>
        <p:txBody>
          <a:bodyPr>
            <a:normAutofit/>
          </a:bodyPr>
          <a:lstStyle/>
          <a:p>
            <a:r>
              <a:rPr lang="en-IE" dirty="0"/>
              <a:t>In 2008 The University of Colombo launched its  mLearning program </a:t>
            </a:r>
          </a:p>
          <a:p>
            <a:r>
              <a:rPr lang="en-IE" dirty="0" smtClean="0"/>
              <a:t>U of C </a:t>
            </a:r>
            <a:r>
              <a:rPr lang="en-IE" dirty="0"/>
              <a:t>provided the teaching </a:t>
            </a:r>
            <a:r>
              <a:rPr lang="en-IE" dirty="0" smtClean="0"/>
              <a:t>resources</a:t>
            </a:r>
            <a:endParaRPr lang="en-IE" dirty="0"/>
          </a:p>
          <a:p>
            <a:r>
              <a:rPr lang="en-IE" dirty="0"/>
              <a:t>Microsoft the platform</a:t>
            </a:r>
          </a:p>
          <a:p>
            <a:r>
              <a:rPr lang="en-IE" dirty="0"/>
              <a:t>Mobitel the  mobile connectivity</a:t>
            </a:r>
            <a:r>
              <a:rPr lang="en-IE" dirty="0" smtClean="0"/>
              <a:t>.</a:t>
            </a:r>
          </a:p>
          <a:p>
            <a:pPr marL="0" lvl="0" indent="0">
              <a:spcBef>
                <a:spcPts val="0"/>
              </a:spcBef>
              <a:buNone/>
            </a:pPr>
            <a:r>
              <a:rPr lang="en-IE" sz="1200" dirty="0" smtClean="0">
                <a:solidFill>
                  <a:prstClr val="black"/>
                </a:solidFill>
              </a:rPr>
              <a:t>          (</a:t>
            </a:r>
            <a:r>
              <a:rPr lang="en-IE" sz="1200" dirty="0">
                <a:solidFill>
                  <a:prstClr val="black"/>
                </a:solidFill>
              </a:rPr>
              <a:t>Parada, G. 2010) </a:t>
            </a:r>
          </a:p>
          <a:p>
            <a:endParaRPr lang="en-IE" dirty="0" smtClean="0"/>
          </a:p>
          <a:p>
            <a:endParaRPr lang="en-IE" dirty="0"/>
          </a:p>
          <a:p>
            <a:endParaRPr lang="en-IE" dirty="0"/>
          </a:p>
          <a:p>
            <a:endParaRPr lang="en-IE" dirty="0"/>
          </a:p>
        </p:txBody>
      </p:sp>
      <p:pic>
        <p:nvPicPr>
          <p:cNvPr id="5" name="Content Placeholder 4" descr="images (5).jpg"/>
          <p:cNvPicPr>
            <a:picLocks noGrp="1" noChangeAspect="1"/>
          </p:cNvPicPr>
          <p:nvPr>
            <p:ph sz="half" idx="2"/>
          </p:nvPr>
        </p:nvPicPr>
        <p:blipFill>
          <a:blip r:embed="rId6"/>
          <a:stretch>
            <a:fillRect/>
          </a:stretch>
        </p:blipFill>
        <p:spPr>
          <a:xfrm>
            <a:off x="4786315" y="1643050"/>
            <a:ext cx="3314698" cy="4214842"/>
          </a:xfrm>
        </p:spPr>
      </p:pic>
      <p:pic>
        <p:nvPicPr>
          <p:cNvPr id="6" name="~PP371.WAV">
            <a:hlinkClick r:id="" action="ppaction://media"/>
          </p:cNvPr>
          <p:cNvPicPr>
            <a:picLocks noRot="1" noChangeAspect="1"/>
          </p:cNvPicPr>
          <p:nvPr>
            <a:wavAudioFile r:embed="rId1" name="~PP371.WAV"/>
          </p:nvPr>
        </p:nvPicPr>
        <p:blipFill>
          <a:blip r:embed="rId7"/>
          <a:stretch>
            <a:fillRect/>
          </a:stretch>
        </p:blipFill>
        <p:spPr>
          <a:xfrm>
            <a:off x="8632825" y="6346825"/>
            <a:ext cx="304800" cy="304800"/>
          </a:xfrm>
          <a:prstGeom prst="rect">
            <a:avLst/>
          </a:prstGeom>
        </p:spPr>
      </p:pic>
      <p:pic>
        <p:nvPicPr>
          <p:cNvPr id="4" name="Slide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4267200" y="5936796"/>
            <a:ext cx="609600" cy="609600"/>
          </a:xfrm>
          <a:prstGeom prst="rect">
            <a:avLst/>
          </a:prstGeom>
        </p:spPr>
      </p:pic>
    </p:spTree>
    <p:extLst>
      <p:ext uri="{BB962C8B-B14F-4D97-AF65-F5344CB8AC3E}">
        <p14:creationId xmlns:p14="http://schemas.microsoft.com/office/powerpoint/2010/main" val="214051985"/>
      </p:ext>
    </p:extLst>
  </p:cSld>
  <p:clrMapOvr>
    <a:masterClrMapping/>
  </p:clrMapOvr>
  <p:transition advTm="233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6110"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mLearning at the University of Colombo</a:t>
            </a:r>
            <a:endParaRPr lang="en-IE" dirty="0"/>
          </a:p>
        </p:txBody>
      </p:sp>
      <p:sp>
        <p:nvSpPr>
          <p:cNvPr id="3" name="Content Placeholder 2"/>
          <p:cNvSpPr>
            <a:spLocks noGrp="1"/>
          </p:cNvSpPr>
          <p:nvPr>
            <p:ph sz="half" idx="1"/>
          </p:nvPr>
        </p:nvSpPr>
        <p:spPr/>
        <p:txBody>
          <a:bodyPr>
            <a:normAutofit/>
          </a:bodyPr>
          <a:lstStyle/>
          <a:p>
            <a:r>
              <a:rPr lang="en-IE" dirty="0" smtClean="0"/>
              <a:t>Students </a:t>
            </a:r>
            <a:r>
              <a:rPr lang="en-IE" dirty="0"/>
              <a:t>link </a:t>
            </a:r>
            <a:r>
              <a:rPr lang="en-IE" dirty="0" smtClean="0"/>
              <a:t> to  lessons, </a:t>
            </a:r>
            <a:r>
              <a:rPr lang="en-IE" dirty="0"/>
              <a:t>participating in  real time, </a:t>
            </a:r>
            <a:r>
              <a:rPr lang="en-IE" dirty="0" smtClean="0"/>
              <a:t>using multiple user interactive </a:t>
            </a:r>
            <a:r>
              <a:rPr lang="en-IE" dirty="0"/>
              <a:t>video  </a:t>
            </a:r>
            <a:r>
              <a:rPr lang="en-IE" dirty="0" smtClean="0"/>
              <a:t>conferencing.</a:t>
            </a:r>
          </a:p>
          <a:p>
            <a:r>
              <a:rPr lang="en-IE" dirty="0" smtClean="0"/>
              <a:t>The use Access </a:t>
            </a:r>
            <a:r>
              <a:rPr lang="en-IE" dirty="0"/>
              <a:t>to </a:t>
            </a:r>
            <a:r>
              <a:rPr lang="en-IE" dirty="0" smtClean="0"/>
              <a:t>all course  </a:t>
            </a:r>
            <a:r>
              <a:rPr lang="en-IE" dirty="0"/>
              <a:t>materials </a:t>
            </a:r>
            <a:r>
              <a:rPr lang="en-IE" dirty="0" smtClean="0"/>
              <a:t>is </a:t>
            </a:r>
            <a:r>
              <a:rPr lang="en-IE" dirty="0"/>
              <a:t>guaranteed</a:t>
            </a:r>
            <a:r>
              <a:rPr lang="en-IE" dirty="0" smtClean="0"/>
              <a:t>. </a:t>
            </a:r>
          </a:p>
          <a:p>
            <a:pPr marL="0" lvl="0" indent="0">
              <a:spcBef>
                <a:spcPts val="0"/>
              </a:spcBef>
              <a:buNone/>
            </a:pPr>
            <a:r>
              <a:rPr lang="en-IE" sz="1200" dirty="0" smtClean="0">
                <a:solidFill>
                  <a:prstClr val="black"/>
                </a:solidFill>
              </a:rPr>
              <a:t>          (</a:t>
            </a:r>
            <a:r>
              <a:rPr lang="en-IE" sz="1200" dirty="0">
                <a:solidFill>
                  <a:prstClr val="black"/>
                </a:solidFill>
              </a:rPr>
              <a:t>Parada, G. 2010) </a:t>
            </a:r>
          </a:p>
          <a:p>
            <a:endParaRPr lang="en-IE" dirty="0"/>
          </a:p>
        </p:txBody>
      </p:sp>
      <p:pic>
        <p:nvPicPr>
          <p:cNvPr id="5" name="Content Placeholder 4" descr="images (6).jpg"/>
          <p:cNvPicPr>
            <a:picLocks noGrp="1" noChangeAspect="1"/>
          </p:cNvPicPr>
          <p:nvPr>
            <p:ph sz="half" idx="2"/>
          </p:nvPr>
        </p:nvPicPr>
        <p:blipFill>
          <a:blip r:embed="rId6"/>
          <a:stretch>
            <a:fillRect/>
          </a:stretch>
        </p:blipFill>
        <p:spPr>
          <a:xfrm>
            <a:off x="5072066" y="1785926"/>
            <a:ext cx="3357585" cy="4143403"/>
          </a:xfrm>
        </p:spPr>
      </p:pic>
      <p:pic>
        <p:nvPicPr>
          <p:cNvPr id="6" name="~PP4076.WAV">
            <a:hlinkClick r:id="" action="ppaction://media"/>
          </p:cNvPr>
          <p:cNvPicPr>
            <a:picLocks noRot="1" noChangeAspect="1"/>
          </p:cNvPicPr>
          <p:nvPr>
            <a:wavAudioFile r:embed="rId1" name="~PP4076.WAV"/>
          </p:nvPr>
        </p:nvPicPr>
        <p:blipFill>
          <a:blip r:embed="rId7"/>
          <a:stretch>
            <a:fillRect/>
          </a:stretch>
        </p:blipFill>
        <p:spPr>
          <a:xfrm>
            <a:off x="8632825" y="6346825"/>
            <a:ext cx="304800" cy="304800"/>
          </a:xfrm>
          <a:prstGeom prst="rect">
            <a:avLst/>
          </a:prstGeom>
        </p:spPr>
      </p:pic>
      <p:pic>
        <p:nvPicPr>
          <p:cNvPr id="7" name="Slide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4253813" y="5889625"/>
            <a:ext cx="609600" cy="609600"/>
          </a:xfrm>
          <a:prstGeom prst="rect">
            <a:avLst/>
          </a:prstGeom>
        </p:spPr>
      </p:pic>
    </p:spTree>
    <p:extLst>
      <p:ext uri="{BB962C8B-B14F-4D97-AF65-F5344CB8AC3E}">
        <p14:creationId xmlns:p14="http://schemas.microsoft.com/office/powerpoint/2010/main" val="252169455"/>
      </p:ext>
    </p:extLst>
  </p:cSld>
  <p:clrMapOvr>
    <a:masterClrMapping/>
  </p:clrMapOvr>
  <p:transition advTm="363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8980"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TotalTime>
  <Words>1479</Words>
  <Application>Microsoft Office PowerPoint</Application>
  <PresentationFormat>On-screen Show (4:3)</PresentationFormat>
  <Paragraphs>128</Paragraphs>
  <Slides>11</Slides>
  <Notes>11</Notes>
  <HiddenSlides>0</HiddenSlides>
  <MMClips>17</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Mobile Learning and the Developing World, An Overview                                </vt:lpstr>
      <vt:lpstr>What is mobile learning? </vt:lpstr>
      <vt:lpstr>Why use mLearning </vt:lpstr>
      <vt:lpstr>Why use mLearning</vt:lpstr>
      <vt:lpstr>How does mLearning Work? </vt:lpstr>
      <vt:lpstr>mLearning in Action</vt:lpstr>
      <vt:lpstr>m-Learning in Sri Lanka</vt:lpstr>
      <vt:lpstr>University of Colombo mLearning initiative</vt:lpstr>
      <vt:lpstr>mLearning at the University of Colombo</vt:lpstr>
      <vt:lpstr>Conclusion</vt:lpstr>
      <vt:lpstr>  References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Maguire</dc:creator>
  <cp:lastModifiedBy>Teacher</cp:lastModifiedBy>
  <cp:revision>104</cp:revision>
  <dcterms:created xsi:type="dcterms:W3CDTF">2012-04-22T12:02:58Z</dcterms:created>
  <dcterms:modified xsi:type="dcterms:W3CDTF">2012-08-01T09:12:18Z</dcterms:modified>
</cp:coreProperties>
</file>